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6"/>
  </p:notesMasterIdLst>
  <p:sldIdLst>
    <p:sldId id="264" r:id="rId5"/>
    <p:sldId id="2147482910" r:id="rId6"/>
    <p:sldId id="2147482909" r:id="rId7"/>
    <p:sldId id="2147482916" r:id="rId8"/>
    <p:sldId id="2147482908" r:id="rId9"/>
    <p:sldId id="2147482905" r:id="rId10"/>
    <p:sldId id="2147482918" r:id="rId11"/>
    <p:sldId id="2147482911" r:id="rId12"/>
    <p:sldId id="2147482913" r:id="rId13"/>
    <p:sldId id="2147482907" r:id="rId14"/>
    <p:sldId id="2147482920" r:id="rId15"/>
    <p:sldId id="2147482906" r:id="rId16"/>
    <p:sldId id="2147482921" r:id="rId17"/>
    <p:sldId id="2147482915" r:id="rId18"/>
    <p:sldId id="2147482919" r:id="rId19"/>
    <p:sldId id="2147482904" r:id="rId20"/>
    <p:sldId id="1781" r:id="rId21"/>
    <p:sldId id="738" r:id="rId22"/>
    <p:sldId id="2147482914" r:id="rId23"/>
    <p:sldId id="298" r:id="rId24"/>
    <p:sldId id="303" r:id="rId25"/>
  </p:sldIdLst>
  <p:sldSz cx="12192000" cy="6858000"/>
  <p:notesSz cx="6858000" cy="9144000"/>
  <p:embeddedFontLst>
    <p:embeddedFont>
      <p:font typeface="Aptos Black" panose="020B0004020202020204" pitchFamily="34" charset="0"/>
      <p:bold r:id="rId27"/>
      <p:boldItalic r:id="rId28"/>
    </p:embeddedFont>
    <p:embeddedFont>
      <p:font typeface="Lato" panose="020F0502020204030203"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guide id="3" pos="227">
          <p15:clr>
            <a:srgbClr val="747775"/>
          </p15:clr>
        </p15:guide>
        <p15:guide id="4" pos="7257">
          <p15:clr>
            <a:srgbClr val="747775"/>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5" roundtripDataSignature="AMtx7mi7MsQfeEGK5AdNSiepZBPNxcc3J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7E7E96-52F4-8E34-1413-30CE4B4F7390}" name="Park, Chloe" initials="PC" userId="S::chloe.park@dhsc.gov.uk::7bb17c29-b786-4284-8b40-1eba3e8251ad" providerId="AD"/>
  <p188:author id="{92B743E4-4933-EB98-0444-35ABDE092CEB}" name="De Silva, Mary" initials="MD" userId="S::Mary.DeSilva@dhsc.gov.uk::79c45d9f-bce7-40d3-8fe4-0c1707d93f3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14D"/>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899917-65B2-484F-A4F3-8EA6DF770504}" v="9" dt="2025-02-06T08:09:39.4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06" autoAdjust="0"/>
  </p:normalViewPr>
  <p:slideViewPr>
    <p:cSldViewPr snapToGrid="0">
      <p:cViewPr varScale="1">
        <p:scale>
          <a:sx n="66" d="100"/>
          <a:sy n="66" d="100"/>
        </p:scale>
        <p:origin x="576" y="44"/>
      </p:cViewPr>
      <p:guideLst>
        <p:guide orient="horz" pos="2160"/>
        <p:guide pos="3840"/>
        <p:guide pos="227"/>
        <p:guide pos="7257"/>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117" Type="http://schemas.openxmlformats.org/officeDocument/2006/relationships/viewProps" Target="viewProps.xml"/><Relationship Id="rId21" Type="http://schemas.openxmlformats.org/officeDocument/2006/relationships/slide" Target="slides/slide17.xml"/><Relationship Id="rId120"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11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115"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11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12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118" Type="http://schemas.openxmlformats.org/officeDocument/2006/relationships/theme" Target="theme/theme1.xml"/><Relationship Id="rId8" Type="http://schemas.openxmlformats.org/officeDocument/2006/relationships/slide" Target="slides/slide4.xml"/><Relationship Id="rId121" Type="http://schemas.microsoft.com/office/2015/10/relationships/revisionInfo" Target="revisionInfo.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 Silva, Mary" userId="79c45d9f-bce7-40d3-8fe4-0c1707d93f32" providerId="ADAL" clId="{BA899917-65B2-484F-A4F3-8EA6DF770504}"/>
    <pc:docChg chg="undo custSel addSld delSld modSld sldOrd">
      <pc:chgData name="De Silva, Mary" userId="79c45d9f-bce7-40d3-8fe4-0c1707d93f32" providerId="ADAL" clId="{BA899917-65B2-484F-A4F3-8EA6DF770504}" dt="2025-02-06T08:17:03.911" v="1261" actId="1076"/>
      <pc:docMkLst>
        <pc:docMk/>
      </pc:docMkLst>
      <pc:sldChg chg="ord">
        <pc:chgData name="De Silva, Mary" userId="79c45d9f-bce7-40d3-8fe4-0c1707d93f32" providerId="ADAL" clId="{BA899917-65B2-484F-A4F3-8EA6DF770504}" dt="2025-02-06T07:44:25.688" v="82"/>
        <pc:sldMkLst>
          <pc:docMk/>
          <pc:sldMk cId="0" sldId="298"/>
        </pc:sldMkLst>
      </pc:sldChg>
      <pc:sldChg chg="ord">
        <pc:chgData name="De Silva, Mary" userId="79c45d9f-bce7-40d3-8fe4-0c1707d93f32" providerId="ADAL" clId="{BA899917-65B2-484F-A4F3-8EA6DF770504}" dt="2025-02-06T07:44:31.562" v="84"/>
        <pc:sldMkLst>
          <pc:docMk/>
          <pc:sldMk cId="0" sldId="303"/>
        </pc:sldMkLst>
      </pc:sldChg>
      <pc:sldChg chg="ord">
        <pc:chgData name="De Silva, Mary" userId="79c45d9f-bce7-40d3-8fe4-0c1707d93f32" providerId="ADAL" clId="{BA899917-65B2-484F-A4F3-8EA6DF770504}" dt="2025-02-06T07:40:59.475" v="1"/>
        <pc:sldMkLst>
          <pc:docMk/>
          <pc:sldMk cId="2958012089" sldId="738"/>
        </pc:sldMkLst>
      </pc:sldChg>
      <pc:sldChg chg="ord">
        <pc:chgData name="De Silva, Mary" userId="79c45d9f-bce7-40d3-8fe4-0c1707d93f32" providerId="ADAL" clId="{BA899917-65B2-484F-A4F3-8EA6DF770504}" dt="2025-02-06T07:40:59.475" v="1"/>
        <pc:sldMkLst>
          <pc:docMk/>
          <pc:sldMk cId="0" sldId="1781"/>
        </pc:sldMkLst>
      </pc:sldChg>
      <pc:sldChg chg="ord">
        <pc:chgData name="De Silva, Mary" userId="79c45d9f-bce7-40d3-8fe4-0c1707d93f32" providerId="ADAL" clId="{BA899917-65B2-484F-A4F3-8EA6DF770504}" dt="2025-02-06T07:41:07.092" v="3"/>
        <pc:sldMkLst>
          <pc:docMk/>
          <pc:sldMk cId="1170845516" sldId="2147482904"/>
        </pc:sldMkLst>
      </pc:sldChg>
      <pc:sldChg chg="modSp mod ord">
        <pc:chgData name="De Silva, Mary" userId="79c45d9f-bce7-40d3-8fe4-0c1707d93f32" providerId="ADAL" clId="{BA899917-65B2-484F-A4F3-8EA6DF770504}" dt="2025-02-06T07:42:41.420" v="51"/>
        <pc:sldMkLst>
          <pc:docMk/>
          <pc:sldMk cId="248851806" sldId="2147482905"/>
        </pc:sldMkLst>
        <pc:cxnChg chg="mod">
          <ac:chgData name="De Silva, Mary" userId="79c45d9f-bce7-40d3-8fe4-0c1707d93f32" providerId="ADAL" clId="{BA899917-65B2-484F-A4F3-8EA6DF770504}" dt="2025-02-06T07:41:47.162" v="43" actId="1036"/>
          <ac:cxnSpMkLst>
            <pc:docMk/>
            <pc:sldMk cId="248851806" sldId="2147482905"/>
            <ac:cxnSpMk id="23" creationId="{0E9569DD-A142-0281-9455-B722D4D8A23C}"/>
          </ac:cxnSpMkLst>
        </pc:cxnChg>
      </pc:sldChg>
      <pc:sldChg chg="addSp delSp modSp mod">
        <pc:chgData name="De Silva, Mary" userId="79c45d9f-bce7-40d3-8fe4-0c1707d93f32" providerId="ADAL" clId="{BA899917-65B2-484F-A4F3-8EA6DF770504}" dt="2025-02-06T08:17:03.911" v="1261" actId="1076"/>
        <pc:sldMkLst>
          <pc:docMk/>
          <pc:sldMk cId="2503095116" sldId="2147482906"/>
        </pc:sldMkLst>
        <pc:spChg chg="mod">
          <ac:chgData name="De Silva, Mary" userId="79c45d9f-bce7-40d3-8fe4-0c1707d93f32" providerId="ADAL" clId="{BA899917-65B2-484F-A4F3-8EA6DF770504}" dt="2025-02-06T08:17:03.911" v="1261" actId="1076"/>
          <ac:spMkLst>
            <pc:docMk/>
            <pc:sldMk cId="2503095116" sldId="2147482906"/>
            <ac:spMk id="6" creationId="{E5E506FB-31A3-6C54-F42F-42294871BB27}"/>
          </ac:spMkLst>
        </pc:spChg>
        <pc:spChg chg="add mod">
          <ac:chgData name="De Silva, Mary" userId="79c45d9f-bce7-40d3-8fe4-0c1707d93f32" providerId="ADAL" clId="{BA899917-65B2-484F-A4F3-8EA6DF770504}" dt="2025-02-06T07:59:19.166" v="1065" actId="14100"/>
          <ac:spMkLst>
            <pc:docMk/>
            <pc:sldMk cId="2503095116" sldId="2147482906"/>
            <ac:spMk id="7" creationId="{126A72C3-1DA8-DBDE-EC15-E45815DD322B}"/>
          </ac:spMkLst>
        </pc:spChg>
        <pc:spChg chg="add del mod">
          <ac:chgData name="De Silva, Mary" userId="79c45d9f-bce7-40d3-8fe4-0c1707d93f32" providerId="ADAL" clId="{BA899917-65B2-484F-A4F3-8EA6DF770504}" dt="2025-02-06T08:16:53.589" v="1259" actId="478"/>
          <ac:spMkLst>
            <pc:docMk/>
            <pc:sldMk cId="2503095116" sldId="2147482906"/>
            <ac:spMk id="8" creationId="{08F2F144-C566-30C2-BE90-53AC68E6E5CC}"/>
          </ac:spMkLst>
        </pc:spChg>
        <pc:spChg chg="mod">
          <ac:chgData name="De Silva, Mary" userId="79c45d9f-bce7-40d3-8fe4-0c1707d93f32" providerId="ADAL" clId="{BA899917-65B2-484F-A4F3-8EA6DF770504}" dt="2025-02-06T07:53:44.142" v="595"/>
          <ac:spMkLst>
            <pc:docMk/>
            <pc:sldMk cId="2503095116" sldId="2147482906"/>
            <ac:spMk id="863" creationId="{00000000-0000-0000-0000-000000000000}"/>
          </ac:spMkLst>
        </pc:spChg>
        <pc:picChg chg="del">
          <ac:chgData name="De Silva, Mary" userId="79c45d9f-bce7-40d3-8fe4-0c1707d93f32" providerId="ADAL" clId="{BA899917-65B2-484F-A4F3-8EA6DF770504}" dt="2025-02-06T07:52:23.989" v="522" actId="478"/>
          <ac:picMkLst>
            <pc:docMk/>
            <pc:sldMk cId="2503095116" sldId="2147482906"/>
            <ac:picMk id="4" creationId="{ADEECFD9-6AA5-A87A-2335-972C2A4173AB}"/>
          </ac:picMkLst>
        </pc:picChg>
      </pc:sldChg>
      <pc:sldChg chg="modSp mod">
        <pc:chgData name="De Silva, Mary" userId="79c45d9f-bce7-40d3-8fe4-0c1707d93f32" providerId="ADAL" clId="{BA899917-65B2-484F-A4F3-8EA6DF770504}" dt="2025-02-06T07:50:40.582" v="414" actId="20577"/>
        <pc:sldMkLst>
          <pc:docMk/>
          <pc:sldMk cId="2444895360" sldId="2147482907"/>
        </pc:sldMkLst>
        <pc:spChg chg="mod">
          <ac:chgData name="De Silva, Mary" userId="79c45d9f-bce7-40d3-8fe4-0c1707d93f32" providerId="ADAL" clId="{BA899917-65B2-484F-A4F3-8EA6DF770504}" dt="2025-02-06T07:50:40.582" v="414" actId="20577"/>
          <ac:spMkLst>
            <pc:docMk/>
            <pc:sldMk cId="2444895360" sldId="2147482907"/>
            <ac:spMk id="863" creationId="{00000000-0000-0000-0000-000000000000}"/>
          </ac:spMkLst>
        </pc:spChg>
      </pc:sldChg>
      <pc:sldChg chg="ord">
        <pc:chgData name="De Silva, Mary" userId="79c45d9f-bce7-40d3-8fe4-0c1707d93f32" providerId="ADAL" clId="{BA899917-65B2-484F-A4F3-8EA6DF770504}" dt="2025-02-06T07:42:39.883" v="49"/>
        <pc:sldMkLst>
          <pc:docMk/>
          <pc:sldMk cId="2177907499" sldId="2147482908"/>
        </pc:sldMkLst>
      </pc:sldChg>
      <pc:sldChg chg="ord">
        <pc:chgData name="De Silva, Mary" userId="79c45d9f-bce7-40d3-8fe4-0c1707d93f32" providerId="ADAL" clId="{BA899917-65B2-484F-A4F3-8EA6DF770504}" dt="2025-02-06T07:42:54.779" v="53"/>
        <pc:sldMkLst>
          <pc:docMk/>
          <pc:sldMk cId="2612185324" sldId="2147482909"/>
        </pc:sldMkLst>
      </pc:sldChg>
      <pc:sldChg chg="modSp mod">
        <pc:chgData name="De Silva, Mary" userId="79c45d9f-bce7-40d3-8fe4-0c1707d93f32" providerId="ADAL" clId="{BA899917-65B2-484F-A4F3-8EA6DF770504}" dt="2025-02-06T07:46:15.756" v="181" actId="20577"/>
        <pc:sldMkLst>
          <pc:docMk/>
          <pc:sldMk cId="4193899298" sldId="2147482913"/>
        </pc:sldMkLst>
        <pc:spChg chg="mod">
          <ac:chgData name="De Silva, Mary" userId="79c45d9f-bce7-40d3-8fe4-0c1707d93f32" providerId="ADAL" clId="{BA899917-65B2-484F-A4F3-8EA6DF770504}" dt="2025-02-06T07:46:15.756" v="181" actId="20577"/>
          <ac:spMkLst>
            <pc:docMk/>
            <pc:sldMk cId="4193899298" sldId="2147482913"/>
            <ac:spMk id="863" creationId="{00000000-0000-0000-0000-000000000000}"/>
          </ac:spMkLst>
        </pc:spChg>
      </pc:sldChg>
      <pc:sldChg chg="ord">
        <pc:chgData name="De Silva, Mary" userId="79c45d9f-bce7-40d3-8fe4-0c1707d93f32" providerId="ADAL" clId="{BA899917-65B2-484F-A4F3-8EA6DF770504}" dt="2025-02-06T07:40:59.475" v="1"/>
        <pc:sldMkLst>
          <pc:docMk/>
          <pc:sldMk cId="3526641286" sldId="2147482914"/>
        </pc:sldMkLst>
      </pc:sldChg>
      <pc:sldChg chg="ord">
        <pc:chgData name="De Silva, Mary" userId="79c45d9f-bce7-40d3-8fe4-0c1707d93f32" providerId="ADAL" clId="{BA899917-65B2-484F-A4F3-8EA6DF770504}" dt="2025-02-06T07:43:44.290" v="77"/>
        <pc:sldMkLst>
          <pc:docMk/>
          <pc:sldMk cId="3157295494" sldId="2147482915"/>
        </pc:sldMkLst>
      </pc:sldChg>
      <pc:sldChg chg="ord">
        <pc:chgData name="De Silva, Mary" userId="79c45d9f-bce7-40d3-8fe4-0c1707d93f32" providerId="ADAL" clId="{BA899917-65B2-484F-A4F3-8EA6DF770504}" dt="2025-02-06T07:48:05.434" v="271"/>
        <pc:sldMkLst>
          <pc:docMk/>
          <pc:sldMk cId="1165062658" sldId="2147482916"/>
        </pc:sldMkLst>
      </pc:sldChg>
      <pc:sldChg chg="ord">
        <pc:chgData name="De Silva, Mary" userId="79c45d9f-bce7-40d3-8fe4-0c1707d93f32" providerId="ADAL" clId="{BA899917-65B2-484F-A4F3-8EA6DF770504}" dt="2025-02-06T07:47:36.031" v="269"/>
        <pc:sldMkLst>
          <pc:docMk/>
          <pc:sldMk cId="2214827182" sldId="2147482918"/>
        </pc:sldMkLst>
      </pc:sldChg>
      <pc:sldChg chg="modSp mod ord">
        <pc:chgData name="De Silva, Mary" userId="79c45d9f-bce7-40d3-8fe4-0c1707d93f32" providerId="ADAL" clId="{BA899917-65B2-484F-A4F3-8EA6DF770504}" dt="2025-02-06T07:50:11.294" v="384" actId="20577"/>
        <pc:sldMkLst>
          <pc:docMk/>
          <pc:sldMk cId="3955857721" sldId="2147482920"/>
        </pc:sldMkLst>
        <pc:spChg chg="mod">
          <ac:chgData name="De Silva, Mary" userId="79c45d9f-bce7-40d3-8fe4-0c1707d93f32" providerId="ADAL" clId="{BA899917-65B2-484F-A4F3-8EA6DF770504}" dt="2025-02-06T07:50:11.294" v="384" actId="20577"/>
          <ac:spMkLst>
            <pc:docMk/>
            <pc:sldMk cId="3955857721" sldId="2147482920"/>
            <ac:spMk id="863" creationId="{4E739B50-6022-D084-8DC0-EBDA630D5F06}"/>
          </ac:spMkLst>
        </pc:spChg>
      </pc:sldChg>
      <pc:sldChg chg="addSp delSp modSp add mod">
        <pc:chgData name="De Silva, Mary" userId="79c45d9f-bce7-40d3-8fe4-0c1707d93f32" providerId="ADAL" clId="{BA899917-65B2-484F-A4F3-8EA6DF770504}" dt="2025-02-06T07:58:18.350" v="1051" actId="1038"/>
        <pc:sldMkLst>
          <pc:docMk/>
          <pc:sldMk cId="537071858" sldId="2147482921"/>
        </pc:sldMkLst>
        <pc:spChg chg="mod modCrop">
          <ac:chgData name="De Silva, Mary" userId="79c45d9f-bce7-40d3-8fe4-0c1707d93f32" providerId="ADAL" clId="{BA899917-65B2-484F-A4F3-8EA6DF770504}" dt="2025-02-06T07:57:52.800" v="1008" actId="732"/>
          <ac:spMkLst>
            <pc:docMk/>
            <pc:sldMk cId="537071858" sldId="2147482921"/>
            <ac:spMk id="2" creationId="{99952764-E0B5-4087-7C14-8A16F2093C51}"/>
          </ac:spMkLst>
        </pc:spChg>
        <pc:spChg chg="add mod ord">
          <ac:chgData name="De Silva, Mary" userId="79c45d9f-bce7-40d3-8fe4-0c1707d93f32" providerId="ADAL" clId="{BA899917-65B2-484F-A4F3-8EA6DF770504}" dt="2025-02-06T07:53:07.482" v="532" actId="167"/>
          <ac:spMkLst>
            <pc:docMk/>
            <pc:sldMk cId="537071858" sldId="2147482921"/>
            <ac:spMk id="5" creationId="{6325B941-8575-0EDC-40C0-E2FEE7ABC688}"/>
          </ac:spMkLst>
        </pc:spChg>
        <pc:spChg chg="del mod">
          <ac:chgData name="De Silva, Mary" userId="79c45d9f-bce7-40d3-8fe4-0c1707d93f32" providerId="ADAL" clId="{BA899917-65B2-484F-A4F3-8EA6DF770504}" dt="2025-02-06T07:52:30.948" v="525" actId="478"/>
          <ac:spMkLst>
            <pc:docMk/>
            <pc:sldMk cId="537071858" sldId="2147482921"/>
            <ac:spMk id="6" creationId="{E5E506FB-31A3-6C54-F42F-42294871BB27}"/>
          </ac:spMkLst>
        </pc:spChg>
        <pc:spChg chg="mod">
          <ac:chgData name="De Silva, Mary" userId="79c45d9f-bce7-40d3-8fe4-0c1707d93f32" providerId="ADAL" clId="{BA899917-65B2-484F-A4F3-8EA6DF770504}" dt="2025-02-06T07:53:32.623" v="593" actId="20577"/>
          <ac:spMkLst>
            <pc:docMk/>
            <pc:sldMk cId="537071858" sldId="2147482921"/>
            <ac:spMk id="863" creationId="{00000000-0000-0000-0000-000000000000}"/>
          </ac:spMkLst>
        </pc:spChg>
        <pc:picChg chg="mod">
          <ac:chgData name="De Silva, Mary" userId="79c45d9f-bce7-40d3-8fe4-0c1707d93f32" providerId="ADAL" clId="{BA899917-65B2-484F-A4F3-8EA6DF770504}" dt="2025-02-06T07:57:17.795" v="974" actId="14100"/>
          <ac:picMkLst>
            <pc:docMk/>
            <pc:sldMk cId="537071858" sldId="2147482921"/>
            <ac:picMk id="3" creationId="{0B940418-7CE3-839F-A595-437372B13240}"/>
          </ac:picMkLst>
        </pc:picChg>
        <pc:picChg chg="mod modCrop">
          <ac:chgData name="De Silva, Mary" userId="79c45d9f-bce7-40d3-8fe4-0c1707d93f32" providerId="ADAL" clId="{BA899917-65B2-484F-A4F3-8EA6DF770504}" dt="2025-02-06T07:58:18.350" v="1051" actId="1038"/>
          <ac:picMkLst>
            <pc:docMk/>
            <pc:sldMk cId="537071858" sldId="2147482921"/>
            <ac:picMk id="4" creationId="{ADEECFD9-6AA5-A87A-2335-972C2A4173AB}"/>
          </ac:picMkLst>
        </pc:picChg>
        <pc:cxnChg chg="mod">
          <ac:chgData name="De Silva, Mary" userId="79c45d9f-bce7-40d3-8fe4-0c1707d93f32" providerId="ADAL" clId="{BA899917-65B2-484F-A4F3-8EA6DF770504}" dt="2025-02-06T07:57:59.569" v="1031" actId="1035"/>
          <ac:cxnSpMkLst>
            <pc:docMk/>
            <pc:sldMk cId="537071858" sldId="2147482921"/>
            <ac:cxnSpMk id="864" creationId="{00000000-0000-0000-0000-000000000000}"/>
          </ac:cxnSpMkLst>
        </pc:cxnChg>
      </pc:sldChg>
      <pc:sldChg chg="addSp delSp modSp add del mod">
        <pc:chgData name="De Silva, Mary" userId="79c45d9f-bce7-40d3-8fe4-0c1707d93f32" providerId="ADAL" clId="{BA899917-65B2-484F-A4F3-8EA6DF770504}" dt="2025-02-06T08:09:05.128" v="1238" actId="47"/>
        <pc:sldMkLst>
          <pc:docMk/>
          <pc:sldMk cId="1478563160" sldId="2147482922"/>
        </pc:sldMkLst>
        <pc:spChg chg="del">
          <ac:chgData name="De Silva, Mary" userId="79c45d9f-bce7-40d3-8fe4-0c1707d93f32" providerId="ADAL" clId="{BA899917-65B2-484F-A4F3-8EA6DF770504}" dt="2025-02-06T08:07:45.317" v="1228" actId="478"/>
          <ac:spMkLst>
            <pc:docMk/>
            <pc:sldMk cId="1478563160" sldId="2147482922"/>
            <ac:spMk id="6" creationId="{E5E506FB-31A3-6C54-F42F-42294871BB27}"/>
          </ac:spMkLst>
        </pc:spChg>
        <pc:graphicFrameChg chg="add del modGraphic">
          <ac:chgData name="De Silva, Mary" userId="79c45d9f-bce7-40d3-8fe4-0c1707d93f32" providerId="ADAL" clId="{BA899917-65B2-484F-A4F3-8EA6DF770504}" dt="2025-02-06T08:08:04.260" v="1230" actId="478"/>
          <ac:graphicFrameMkLst>
            <pc:docMk/>
            <pc:sldMk cId="1478563160" sldId="2147482922"/>
            <ac:graphicFrameMk id="4" creationId="{EF32FCD1-A90E-07CB-3A60-8D02F050C7AE}"/>
          </ac:graphicFrameMkLst>
        </pc:graphicFrameChg>
        <pc:graphicFrameChg chg="add mod modGraphic">
          <ac:chgData name="De Silva, Mary" userId="79c45d9f-bce7-40d3-8fe4-0c1707d93f32" providerId="ADAL" clId="{BA899917-65B2-484F-A4F3-8EA6DF770504}" dt="2025-02-06T08:08:59.554" v="1237" actId="113"/>
          <ac:graphicFrameMkLst>
            <pc:docMk/>
            <pc:sldMk cId="1478563160" sldId="2147482922"/>
            <ac:graphicFrameMk id="5" creationId="{3DDAD3B4-57AC-FA2D-2EE0-5D3A3F359E82}"/>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5425B-6FEA-48FA-9D83-35D063E34419}"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89F96C06-CC97-4A2F-92AC-C4BA1718F20B}">
      <dgm:prSet custT="1"/>
      <dgm:spPr/>
      <dgm:t>
        <a:bodyPr/>
        <a:lstStyle/>
        <a:p>
          <a:pPr>
            <a:lnSpc>
              <a:spcPct val="100000"/>
            </a:lnSpc>
          </a:pPr>
          <a:r>
            <a:rPr lang="en-GB" sz="1800" b="1" dirty="0">
              <a:latin typeface="Lato" panose="020F0502020204030203" pitchFamily="34" charset="0"/>
              <a:ea typeface="Lato" panose="020F0502020204030203" pitchFamily="34" charset="0"/>
              <a:cs typeface="Lato" panose="020F0502020204030203" pitchFamily="34" charset="0"/>
            </a:rPr>
            <a:t>Life sciences, innovation, medical technologies and Research and Development (R&amp;D) are critical for delivering these missions.</a:t>
          </a:r>
          <a:endParaRPr lang="en-US" sz="1800" dirty="0">
            <a:latin typeface="Lato" panose="020F0502020204030203" pitchFamily="34" charset="0"/>
            <a:ea typeface="Lato" panose="020F0502020204030203" pitchFamily="34" charset="0"/>
            <a:cs typeface="Lato" panose="020F0502020204030203" pitchFamily="34" charset="0"/>
          </a:endParaRPr>
        </a:p>
      </dgm:t>
    </dgm:pt>
    <dgm:pt modelId="{58320025-B7FB-47BC-BA58-4FE8EEDAADE5}" type="parTrans" cxnId="{C3A451F0-C039-4280-83D9-D9F3889B0B63}">
      <dgm:prSet/>
      <dgm:spPr/>
      <dgm:t>
        <a:bodyPr/>
        <a:lstStyle/>
        <a:p>
          <a:endParaRPr lang="en-US"/>
        </a:p>
      </dgm:t>
    </dgm:pt>
    <dgm:pt modelId="{C271FE20-5894-4142-ABE3-A0B1F345D8B5}" type="sibTrans" cxnId="{C3A451F0-C039-4280-83D9-D9F3889B0B63}">
      <dgm:prSet/>
      <dgm:spPr/>
      <dgm:t>
        <a:bodyPr/>
        <a:lstStyle/>
        <a:p>
          <a:endParaRPr lang="en-US"/>
        </a:p>
      </dgm:t>
    </dgm:pt>
    <dgm:pt modelId="{9E9A93C8-DB82-477D-931A-BC4873DB17E9}">
      <dgm:prSet custT="1"/>
      <dgm:spPr/>
      <dgm:t>
        <a:bodyPr/>
        <a:lstStyle/>
        <a:p>
          <a:pPr>
            <a:lnSpc>
              <a:spcPct val="100000"/>
            </a:lnSpc>
          </a:pPr>
          <a:r>
            <a:rPr lang="en-GB" sz="1800" b="1" dirty="0">
              <a:latin typeface="Lato" panose="020F0502020204030203" pitchFamily="34" charset="0"/>
              <a:ea typeface="Lato" panose="020F0502020204030203" pitchFamily="34" charset="0"/>
              <a:cs typeface="Lato" panose="020F0502020204030203" pitchFamily="34" charset="0"/>
            </a:rPr>
            <a:t>Health and care research powers the country’s life science sector and technical advantage.</a:t>
          </a:r>
          <a:endParaRPr lang="en-US" sz="1800" dirty="0">
            <a:latin typeface="Lato" panose="020F0502020204030203" pitchFamily="34" charset="0"/>
            <a:ea typeface="Lato" panose="020F0502020204030203" pitchFamily="34" charset="0"/>
            <a:cs typeface="Lato" panose="020F0502020204030203" pitchFamily="34" charset="0"/>
          </a:endParaRPr>
        </a:p>
      </dgm:t>
    </dgm:pt>
    <dgm:pt modelId="{DB6240FA-5792-4E66-82CF-BD42265E0D4C}" type="sibTrans" cxnId="{7DE2CB66-22C9-4CD3-A6EE-0ABE9908CF61}">
      <dgm:prSet/>
      <dgm:spPr/>
      <dgm:t>
        <a:bodyPr/>
        <a:lstStyle/>
        <a:p>
          <a:endParaRPr lang="en-US"/>
        </a:p>
      </dgm:t>
    </dgm:pt>
    <dgm:pt modelId="{8F696739-38E9-493F-862B-C4528D51D4C6}" type="parTrans" cxnId="{7DE2CB66-22C9-4CD3-A6EE-0ABE9908CF61}">
      <dgm:prSet/>
      <dgm:spPr/>
      <dgm:t>
        <a:bodyPr/>
        <a:lstStyle/>
        <a:p>
          <a:endParaRPr lang="en-US"/>
        </a:p>
      </dgm:t>
    </dgm:pt>
    <dgm:pt modelId="{39942049-74D5-4B56-8E64-6092EC028EA0}" type="pres">
      <dgm:prSet presAssocID="{B065425B-6FEA-48FA-9D83-35D063E34419}" presName="root" presStyleCnt="0">
        <dgm:presLayoutVars>
          <dgm:dir/>
          <dgm:resizeHandles val="exact"/>
        </dgm:presLayoutVars>
      </dgm:prSet>
      <dgm:spPr/>
    </dgm:pt>
    <dgm:pt modelId="{D6890A22-983A-4408-8B93-89F632888004}" type="pres">
      <dgm:prSet presAssocID="{89F96C06-CC97-4A2F-92AC-C4BA1718F20B}" presName="compNode" presStyleCnt="0"/>
      <dgm:spPr/>
    </dgm:pt>
    <dgm:pt modelId="{3FBD6355-D082-4DCB-BDD9-E48D0094D013}" type="pres">
      <dgm:prSet presAssocID="{89F96C06-CC97-4A2F-92AC-C4BA1718F20B}" presName="bgRect" presStyleLbl="bgShp" presStyleIdx="0" presStyleCnt="2"/>
      <dgm:spPr/>
    </dgm:pt>
    <dgm:pt modelId="{EB4B577E-5772-4FDF-8105-635C5E3ADF74}" type="pres">
      <dgm:prSet presAssocID="{89F96C06-CC97-4A2F-92AC-C4BA1718F20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C2197687-3218-4D36-9D5C-3786D805DAFD}" type="pres">
      <dgm:prSet presAssocID="{89F96C06-CC97-4A2F-92AC-C4BA1718F20B}" presName="spaceRect" presStyleCnt="0"/>
      <dgm:spPr/>
    </dgm:pt>
    <dgm:pt modelId="{991C1F3B-A97A-407B-BDA2-10BCD8B20234}" type="pres">
      <dgm:prSet presAssocID="{89F96C06-CC97-4A2F-92AC-C4BA1718F20B}" presName="parTx" presStyleLbl="revTx" presStyleIdx="0" presStyleCnt="2">
        <dgm:presLayoutVars>
          <dgm:chMax val="0"/>
          <dgm:chPref val="0"/>
        </dgm:presLayoutVars>
      </dgm:prSet>
      <dgm:spPr/>
    </dgm:pt>
    <dgm:pt modelId="{CA7D806E-F00E-4733-B1D8-B45DE9C8D7C6}" type="pres">
      <dgm:prSet presAssocID="{C271FE20-5894-4142-ABE3-A0B1F345D8B5}" presName="sibTrans" presStyleCnt="0"/>
      <dgm:spPr/>
    </dgm:pt>
    <dgm:pt modelId="{CFF3613F-0116-404E-8171-660E1DD884B4}" type="pres">
      <dgm:prSet presAssocID="{9E9A93C8-DB82-477D-931A-BC4873DB17E9}" presName="compNode" presStyleCnt="0"/>
      <dgm:spPr/>
    </dgm:pt>
    <dgm:pt modelId="{828C001A-D130-4A37-81CD-1D9FA335CF51}" type="pres">
      <dgm:prSet presAssocID="{9E9A93C8-DB82-477D-931A-BC4873DB17E9}" presName="bgRect" presStyleLbl="bgShp" presStyleIdx="1" presStyleCnt="2"/>
      <dgm:spPr/>
    </dgm:pt>
    <dgm:pt modelId="{A44870DD-8A0C-4C21-9144-339DFE81E9BB}" type="pres">
      <dgm:prSet presAssocID="{9E9A93C8-DB82-477D-931A-BC4873DB17E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thoscope"/>
        </a:ext>
      </dgm:extLst>
    </dgm:pt>
    <dgm:pt modelId="{721451AF-6087-4847-909F-69E4FAF562F3}" type="pres">
      <dgm:prSet presAssocID="{9E9A93C8-DB82-477D-931A-BC4873DB17E9}" presName="spaceRect" presStyleCnt="0"/>
      <dgm:spPr/>
    </dgm:pt>
    <dgm:pt modelId="{006CE002-1F28-43CE-ADBB-079C4E6769E0}" type="pres">
      <dgm:prSet presAssocID="{9E9A93C8-DB82-477D-931A-BC4873DB17E9}" presName="parTx" presStyleLbl="revTx" presStyleIdx="1" presStyleCnt="2">
        <dgm:presLayoutVars>
          <dgm:chMax val="0"/>
          <dgm:chPref val="0"/>
        </dgm:presLayoutVars>
      </dgm:prSet>
      <dgm:spPr/>
    </dgm:pt>
  </dgm:ptLst>
  <dgm:cxnLst>
    <dgm:cxn modelId="{7DE2CB66-22C9-4CD3-A6EE-0ABE9908CF61}" srcId="{B065425B-6FEA-48FA-9D83-35D063E34419}" destId="{9E9A93C8-DB82-477D-931A-BC4873DB17E9}" srcOrd="1" destOrd="0" parTransId="{8F696739-38E9-493F-862B-C4528D51D4C6}" sibTransId="{DB6240FA-5792-4E66-82CF-BD42265E0D4C}"/>
    <dgm:cxn modelId="{E0680C4C-DEBA-4D73-9912-02A870186EDF}" type="presOf" srcId="{89F96C06-CC97-4A2F-92AC-C4BA1718F20B}" destId="{991C1F3B-A97A-407B-BDA2-10BCD8B20234}" srcOrd="0" destOrd="0" presId="urn:microsoft.com/office/officeart/2018/2/layout/IconVerticalSolidList"/>
    <dgm:cxn modelId="{4A4F9673-44E3-4777-8879-AC7451BB1A3C}" type="presOf" srcId="{9E9A93C8-DB82-477D-931A-BC4873DB17E9}" destId="{006CE002-1F28-43CE-ADBB-079C4E6769E0}" srcOrd="0" destOrd="0" presId="urn:microsoft.com/office/officeart/2018/2/layout/IconVerticalSolidList"/>
    <dgm:cxn modelId="{CAC7CA7D-9070-4115-AF09-909A428C1928}" type="presOf" srcId="{B065425B-6FEA-48FA-9D83-35D063E34419}" destId="{39942049-74D5-4B56-8E64-6092EC028EA0}" srcOrd="0" destOrd="0" presId="urn:microsoft.com/office/officeart/2018/2/layout/IconVerticalSolidList"/>
    <dgm:cxn modelId="{C3A451F0-C039-4280-83D9-D9F3889B0B63}" srcId="{B065425B-6FEA-48FA-9D83-35D063E34419}" destId="{89F96C06-CC97-4A2F-92AC-C4BA1718F20B}" srcOrd="0" destOrd="0" parTransId="{58320025-B7FB-47BC-BA58-4FE8EEDAADE5}" sibTransId="{C271FE20-5894-4142-ABE3-A0B1F345D8B5}"/>
    <dgm:cxn modelId="{EA1ED17A-E536-4E72-8450-B84FAF56BC8E}" type="presParOf" srcId="{39942049-74D5-4B56-8E64-6092EC028EA0}" destId="{D6890A22-983A-4408-8B93-89F632888004}" srcOrd="0" destOrd="0" presId="urn:microsoft.com/office/officeart/2018/2/layout/IconVerticalSolidList"/>
    <dgm:cxn modelId="{E9A902D8-84F3-4064-83E6-6ACEC679E61C}" type="presParOf" srcId="{D6890A22-983A-4408-8B93-89F632888004}" destId="{3FBD6355-D082-4DCB-BDD9-E48D0094D013}" srcOrd="0" destOrd="0" presId="urn:microsoft.com/office/officeart/2018/2/layout/IconVerticalSolidList"/>
    <dgm:cxn modelId="{9710302F-5720-434D-8749-89E0EBD83A8A}" type="presParOf" srcId="{D6890A22-983A-4408-8B93-89F632888004}" destId="{EB4B577E-5772-4FDF-8105-635C5E3ADF74}" srcOrd="1" destOrd="0" presId="urn:microsoft.com/office/officeart/2018/2/layout/IconVerticalSolidList"/>
    <dgm:cxn modelId="{D5D5F11C-1D05-4FAD-A4CF-519F57177FA7}" type="presParOf" srcId="{D6890A22-983A-4408-8B93-89F632888004}" destId="{C2197687-3218-4D36-9D5C-3786D805DAFD}" srcOrd="2" destOrd="0" presId="urn:microsoft.com/office/officeart/2018/2/layout/IconVerticalSolidList"/>
    <dgm:cxn modelId="{1E37CEC5-9609-49C2-8B10-80056D6E9107}" type="presParOf" srcId="{D6890A22-983A-4408-8B93-89F632888004}" destId="{991C1F3B-A97A-407B-BDA2-10BCD8B20234}" srcOrd="3" destOrd="0" presId="urn:microsoft.com/office/officeart/2018/2/layout/IconVerticalSolidList"/>
    <dgm:cxn modelId="{39F40A51-1F04-4DBA-B8B1-586567E5E95C}" type="presParOf" srcId="{39942049-74D5-4B56-8E64-6092EC028EA0}" destId="{CA7D806E-F00E-4733-B1D8-B45DE9C8D7C6}" srcOrd="1" destOrd="0" presId="urn:microsoft.com/office/officeart/2018/2/layout/IconVerticalSolidList"/>
    <dgm:cxn modelId="{C85A74DD-F3A9-4C6A-87BE-8D898D75E1AE}" type="presParOf" srcId="{39942049-74D5-4B56-8E64-6092EC028EA0}" destId="{CFF3613F-0116-404E-8171-660E1DD884B4}" srcOrd="2" destOrd="0" presId="urn:microsoft.com/office/officeart/2018/2/layout/IconVerticalSolidList"/>
    <dgm:cxn modelId="{FB6D1105-01A3-45F5-B5A2-80FAE7BB5574}" type="presParOf" srcId="{CFF3613F-0116-404E-8171-660E1DD884B4}" destId="{828C001A-D130-4A37-81CD-1D9FA335CF51}" srcOrd="0" destOrd="0" presId="urn:microsoft.com/office/officeart/2018/2/layout/IconVerticalSolidList"/>
    <dgm:cxn modelId="{FE9A4F54-182B-44A6-87A0-C238F3012CFB}" type="presParOf" srcId="{CFF3613F-0116-404E-8171-660E1DD884B4}" destId="{A44870DD-8A0C-4C21-9144-339DFE81E9BB}" srcOrd="1" destOrd="0" presId="urn:microsoft.com/office/officeart/2018/2/layout/IconVerticalSolidList"/>
    <dgm:cxn modelId="{4A265F32-CC88-4A90-91AC-8502239FC9A2}" type="presParOf" srcId="{CFF3613F-0116-404E-8171-660E1DD884B4}" destId="{721451AF-6087-4847-909F-69E4FAF562F3}" srcOrd="2" destOrd="0" presId="urn:microsoft.com/office/officeart/2018/2/layout/IconVerticalSolidList"/>
    <dgm:cxn modelId="{4B3E24BA-895F-43FF-858C-AF4D6A012A18}" type="presParOf" srcId="{CFF3613F-0116-404E-8171-660E1DD884B4}" destId="{006CE002-1F28-43CE-ADBB-079C4E6769E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EA64B2-24AB-4077-820F-60CB92525C43}" type="doc">
      <dgm:prSet loTypeId="urn:microsoft.com/office/officeart/2005/8/layout/bProcess4" loCatId="process" qsTypeId="urn:microsoft.com/office/officeart/2005/8/quickstyle/simple1" qsCatId="simple" csTypeId="urn:microsoft.com/office/officeart/2005/8/colors/colorful4" csCatId="colorful" phldr="1"/>
      <dgm:spPr/>
      <dgm:t>
        <a:bodyPr/>
        <a:lstStyle/>
        <a:p>
          <a:endParaRPr lang="en-US"/>
        </a:p>
      </dgm:t>
    </dgm:pt>
    <dgm:pt modelId="{8A52B69D-0CAA-4FDA-A3C4-376F4849D3B2}">
      <dgm:prSet/>
      <dgm:spPr/>
      <dgm:t>
        <a:bodyPr/>
        <a:lstStyle/>
        <a:p>
          <a:r>
            <a:rPr lang="en-GB" dirty="0"/>
            <a:t>Lack of Demand Signalling and Horizon Scanning </a:t>
          </a:r>
          <a:endParaRPr lang="en-US" dirty="0"/>
        </a:p>
      </dgm:t>
    </dgm:pt>
    <dgm:pt modelId="{C52AA9A0-720C-4593-8338-81C698678363}" type="parTrans" cxnId="{B1AA5442-954E-4E15-BBB5-51EE2E8F9D99}">
      <dgm:prSet/>
      <dgm:spPr/>
      <dgm:t>
        <a:bodyPr/>
        <a:lstStyle/>
        <a:p>
          <a:endParaRPr lang="en-US"/>
        </a:p>
      </dgm:t>
    </dgm:pt>
    <dgm:pt modelId="{C7AD9E18-9646-4827-8457-2E75555D803A}" type="sibTrans" cxnId="{B1AA5442-954E-4E15-BBB5-51EE2E8F9D99}">
      <dgm:prSet/>
      <dgm:spPr/>
      <dgm:t>
        <a:bodyPr/>
        <a:lstStyle/>
        <a:p>
          <a:endParaRPr lang="en-US"/>
        </a:p>
      </dgm:t>
    </dgm:pt>
    <dgm:pt modelId="{78BF34FA-8841-48A0-ACF5-73C6693F65A0}">
      <dgm:prSet/>
      <dgm:spPr/>
      <dgm:t>
        <a:bodyPr/>
        <a:lstStyle/>
        <a:p>
          <a:r>
            <a:rPr lang="en-GB" dirty="0"/>
            <a:t>Disconnected funding programmes and infrastructure</a:t>
          </a:r>
          <a:endParaRPr lang="en-US" dirty="0"/>
        </a:p>
      </dgm:t>
    </dgm:pt>
    <dgm:pt modelId="{4BA0379B-AA97-49C2-A55E-B2614E8F2B65}" type="parTrans" cxnId="{3F8E0998-C3AC-45AB-9CA7-F1792850E955}">
      <dgm:prSet/>
      <dgm:spPr/>
      <dgm:t>
        <a:bodyPr/>
        <a:lstStyle/>
        <a:p>
          <a:endParaRPr lang="en-US"/>
        </a:p>
      </dgm:t>
    </dgm:pt>
    <dgm:pt modelId="{8B7797EA-8D47-4982-8BEC-DB558C80C1FB}" type="sibTrans" cxnId="{3F8E0998-C3AC-45AB-9CA7-F1792850E955}">
      <dgm:prSet/>
      <dgm:spPr/>
      <dgm:t>
        <a:bodyPr/>
        <a:lstStyle/>
        <a:p>
          <a:endParaRPr lang="en-US"/>
        </a:p>
      </dgm:t>
    </dgm:pt>
    <dgm:pt modelId="{CAC84380-D9C6-417F-A200-2799EA351339}">
      <dgm:prSet/>
      <dgm:spPr/>
      <dgm:t>
        <a:bodyPr/>
        <a:lstStyle/>
        <a:p>
          <a:r>
            <a:rPr lang="en-GB" dirty="0"/>
            <a:t>Very little late-stage funding</a:t>
          </a:r>
          <a:endParaRPr lang="en-US" dirty="0"/>
        </a:p>
      </dgm:t>
    </dgm:pt>
    <dgm:pt modelId="{AD6E32DF-D389-4EB4-BDDA-145C8206B2FE}" type="parTrans" cxnId="{A7BFCC00-B41F-479A-BCD1-2331FA05880A}">
      <dgm:prSet/>
      <dgm:spPr/>
      <dgm:t>
        <a:bodyPr/>
        <a:lstStyle/>
        <a:p>
          <a:endParaRPr lang="en-US"/>
        </a:p>
      </dgm:t>
    </dgm:pt>
    <dgm:pt modelId="{933D6071-868B-4FF1-8CD1-5D5965C426BE}" type="sibTrans" cxnId="{A7BFCC00-B41F-479A-BCD1-2331FA05880A}">
      <dgm:prSet/>
      <dgm:spPr/>
      <dgm:t>
        <a:bodyPr/>
        <a:lstStyle/>
        <a:p>
          <a:endParaRPr lang="en-US"/>
        </a:p>
      </dgm:t>
    </dgm:pt>
    <dgm:pt modelId="{5FB7B8C4-8638-49B1-8475-87B4FE60070B}">
      <dgm:prSet/>
      <dgm:spPr/>
      <dgm:t>
        <a:bodyPr/>
        <a:lstStyle/>
        <a:p>
          <a:r>
            <a:rPr lang="en-GB" dirty="0"/>
            <a:t>Unclear regulatory system for health tech</a:t>
          </a:r>
          <a:endParaRPr lang="en-US" dirty="0"/>
        </a:p>
      </dgm:t>
    </dgm:pt>
    <dgm:pt modelId="{34C726FA-D81F-40BE-8D6B-2C34A4B8316C}" type="parTrans" cxnId="{FB85FC27-A6EB-4273-96B4-D22FE92FF27C}">
      <dgm:prSet/>
      <dgm:spPr/>
      <dgm:t>
        <a:bodyPr/>
        <a:lstStyle/>
        <a:p>
          <a:endParaRPr lang="en-US"/>
        </a:p>
      </dgm:t>
    </dgm:pt>
    <dgm:pt modelId="{89E5957D-CB09-4115-85D7-C1234B65E84E}" type="sibTrans" cxnId="{FB85FC27-A6EB-4273-96B4-D22FE92FF27C}">
      <dgm:prSet/>
      <dgm:spPr/>
      <dgm:t>
        <a:bodyPr/>
        <a:lstStyle/>
        <a:p>
          <a:endParaRPr lang="en-US"/>
        </a:p>
      </dgm:t>
    </dgm:pt>
    <dgm:pt modelId="{799A55FD-B81C-48AB-807F-C3E6BF13326E}">
      <dgm:prSet/>
      <dgm:spPr/>
      <dgm:t>
        <a:bodyPr/>
        <a:lstStyle/>
        <a:p>
          <a:r>
            <a:rPr lang="en-GB" dirty="0"/>
            <a:t>Little pull through from the system</a:t>
          </a:r>
          <a:endParaRPr lang="en-US" dirty="0"/>
        </a:p>
      </dgm:t>
    </dgm:pt>
    <dgm:pt modelId="{AA9C582D-0D66-43E8-AD70-9E1A1CD1180C}" type="parTrans" cxnId="{65A010AD-897C-4458-B9C4-445343B30BB3}">
      <dgm:prSet/>
      <dgm:spPr/>
      <dgm:t>
        <a:bodyPr/>
        <a:lstStyle/>
        <a:p>
          <a:endParaRPr lang="en-US"/>
        </a:p>
      </dgm:t>
    </dgm:pt>
    <dgm:pt modelId="{41AC8ACA-778C-4CE7-BD8C-75D0DEC1E5FF}" type="sibTrans" cxnId="{65A010AD-897C-4458-B9C4-445343B30BB3}">
      <dgm:prSet/>
      <dgm:spPr/>
      <dgm:t>
        <a:bodyPr/>
        <a:lstStyle/>
        <a:p>
          <a:endParaRPr lang="en-US"/>
        </a:p>
      </dgm:t>
    </dgm:pt>
    <dgm:pt modelId="{42CF509E-E6C9-4437-9012-CEF4C52837C5}">
      <dgm:prSet/>
      <dgm:spPr/>
      <dgm:t>
        <a:bodyPr/>
        <a:lstStyle/>
        <a:p>
          <a:pPr rtl="0"/>
          <a:r>
            <a:rPr lang="en-GB" dirty="0"/>
            <a:t>Lack of</a:t>
          </a:r>
          <a:r>
            <a:rPr lang="en-GB" dirty="0">
              <a:latin typeface="Arial"/>
            </a:rPr>
            <a:t> implementation</a:t>
          </a:r>
          <a:r>
            <a:rPr lang="en-GB" dirty="0"/>
            <a:t> science</a:t>
          </a:r>
          <a:endParaRPr lang="en-US" dirty="0"/>
        </a:p>
      </dgm:t>
    </dgm:pt>
    <dgm:pt modelId="{E1D88EE2-EAB0-47DB-A425-FEAF66CA9076}" type="parTrans" cxnId="{DFA1BA66-5982-4F6C-9283-D1689DAE56C3}">
      <dgm:prSet/>
      <dgm:spPr/>
      <dgm:t>
        <a:bodyPr/>
        <a:lstStyle/>
        <a:p>
          <a:endParaRPr lang="en-US"/>
        </a:p>
      </dgm:t>
    </dgm:pt>
    <dgm:pt modelId="{8CDCA44D-7157-4303-AE83-6CEF4B694E51}" type="sibTrans" cxnId="{DFA1BA66-5982-4F6C-9283-D1689DAE56C3}">
      <dgm:prSet/>
      <dgm:spPr/>
      <dgm:t>
        <a:bodyPr/>
        <a:lstStyle/>
        <a:p>
          <a:endParaRPr lang="en-US"/>
        </a:p>
      </dgm:t>
    </dgm:pt>
    <dgm:pt modelId="{108B4002-842B-4EE2-8A9A-451C6E7E3783}">
      <dgm:prSet/>
      <dgm:spPr/>
      <dgm:t>
        <a:bodyPr/>
        <a:lstStyle/>
        <a:p>
          <a:r>
            <a:rPr lang="en-GB" dirty="0"/>
            <a:t>Unprepared regulatory frameworks, </a:t>
          </a:r>
          <a:endParaRPr lang="en-US" dirty="0"/>
        </a:p>
      </dgm:t>
    </dgm:pt>
    <dgm:pt modelId="{B3B5F5CA-B331-4EE4-BDFD-F6C20AD407A8}" type="parTrans" cxnId="{9001DEE0-3CFC-4D39-ADCD-40E72BB15F3D}">
      <dgm:prSet/>
      <dgm:spPr/>
      <dgm:t>
        <a:bodyPr/>
        <a:lstStyle/>
        <a:p>
          <a:endParaRPr lang="en-US"/>
        </a:p>
      </dgm:t>
    </dgm:pt>
    <dgm:pt modelId="{C4734ED1-2785-4CC5-9715-53208E48131D}" type="sibTrans" cxnId="{9001DEE0-3CFC-4D39-ADCD-40E72BB15F3D}">
      <dgm:prSet/>
      <dgm:spPr/>
      <dgm:t>
        <a:bodyPr/>
        <a:lstStyle/>
        <a:p>
          <a:endParaRPr lang="en-US"/>
        </a:p>
      </dgm:t>
    </dgm:pt>
    <dgm:pt modelId="{6CC491CD-930D-4344-BAB3-ED55045C97E8}">
      <dgm:prSet/>
      <dgm:spPr/>
      <dgm:t>
        <a:bodyPr/>
        <a:lstStyle/>
        <a:p>
          <a:r>
            <a:rPr lang="en-GB" dirty="0"/>
            <a:t>Unclear routes into procurement </a:t>
          </a:r>
          <a:endParaRPr lang="en-US" dirty="0"/>
        </a:p>
      </dgm:t>
    </dgm:pt>
    <dgm:pt modelId="{AA75520A-123C-422E-B290-5CAAAEDE224B}" type="parTrans" cxnId="{9300D4DD-5CBF-41AB-B70A-7986618B68D9}">
      <dgm:prSet/>
      <dgm:spPr/>
      <dgm:t>
        <a:bodyPr/>
        <a:lstStyle/>
        <a:p>
          <a:endParaRPr lang="en-US"/>
        </a:p>
      </dgm:t>
    </dgm:pt>
    <dgm:pt modelId="{86B1F46F-2DDB-4E4E-986B-79BC77BB122F}" type="sibTrans" cxnId="{9300D4DD-5CBF-41AB-B70A-7986618B68D9}">
      <dgm:prSet/>
      <dgm:spPr/>
      <dgm:t>
        <a:bodyPr/>
        <a:lstStyle/>
        <a:p>
          <a:endParaRPr lang="en-US"/>
        </a:p>
      </dgm:t>
    </dgm:pt>
    <dgm:pt modelId="{0E3A04AD-3A42-451D-A85F-349690EA0FB3}">
      <dgm:prSet/>
      <dgm:spPr/>
      <dgm:t>
        <a:bodyPr/>
        <a:lstStyle/>
        <a:p>
          <a:r>
            <a:rPr lang="en-GB" dirty="0"/>
            <a:t>Lack of capacity of health and care staff. </a:t>
          </a:r>
          <a:endParaRPr lang="en-US" dirty="0"/>
        </a:p>
      </dgm:t>
    </dgm:pt>
    <dgm:pt modelId="{2E8ABCDB-0DE3-4002-A84D-32491E224A20}" type="parTrans" cxnId="{4BB99ACA-14FA-403E-9505-A851A2D31959}">
      <dgm:prSet/>
      <dgm:spPr/>
      <dgm:t>
        <a:bodyPr/>
        <a:lstStyle/>
        <a:p>
          <a:endParaRPr lang="en-US"/>
        </a:p>
      </dgm:t>
    </dgm:pt>
    <dgm:pt modelId="{D23B1E76-E363-41C7-B071-2EBB5DAC336A}" type="sibTrans" cxnId="{4BB99ACA-14FA-403E-9505-A851A2D31959}">
      <dgm:prSet/>
      <dgm:spPr/>
      <dgm:t>
        <a:bodyPr/>
        <a:lstStyle/>
        <a:p>
          <a:endParaRPr lang="en-US"/>
        </a:p>
      </dgm:t>
    </dgm:pt>
    <dgm:pt modelId="{FBCBDFE9-746B-4537-B56A-407ECEC28038}" type="pres">
      <dgm:prSet presAssocID="{61EA64B2-24AB-4077-820F-60CB92525C43}" presName="Name0" presStyleCnt="0">
        <dgm:presLayoutVars>
          <dgm:dir/>
          <dgm:resizeHandles/>
        </dgm:presLayoutVars>
      </dgm:prSet>
      <dgm:spPr/>
    </dgm:pt>
    <dgm:pt modelId="{A4E5C60A-86B6-46E9-BF86-A3A059852F0D}" type="pres">
      <dgm:prSet presAssocID="{8A52B69D-0CAA-4FDA-A3C4-376F4849D3B2}" presName="compNode" presStyleCnt="0"/>
      <dgm:spPr/>
    </dgm:pt>
    <dgm:pt modelId="{A874E979-90D7-44A3-9BCE-2D586D1F6537}" type="pres">
      <dgm:prSet presAssocID="{8A52B69D-0CAA-4FDA-A3C4-376F4849D3B2}" presName="dummyConnPt" presStyleCnt="0"/>
      <dgm:spPr/>
    </dgm:pt>
    <dgm:pt modelId="{1AC870E1-764D-48AC-A316-67AEEA2F059C}" type="pres">
      <dgm:prSet presAssocID="{8A52B69D-0CAA-4FDA-A3C4-376F4849D3B2}" presName="node" presStyleLbl="node1" presStyleIdx="0" presStyleCnt="9">
        <dgm:presLayoutVars>
          <dgm:bulletEnabled val="1"/>
        </dgm:presLayoutVars>
      </dgm:prSet>
      <dgm:spPr/>
    </dgm:pt>
    <dgm:pt modelId="{6862BD89-DDDC-4561-9A54-0E6D3270D1F5}" type="pres">
      <dgm:prSet presAssocID="{C7AD9E18-9646-4827-8457-2E75555D803A}" presName="sibTrans" presStyleLbl="bgSibTrans2D1" presStyleIdx="0" presStyleCnt="8"/>
      <dgm:spPr/>
    </dgm:pt>
    <dgm:pt modelId="{6D927774-EA71-4DA0-9440-54AD0E98FF9B}" type="pres">
      <dgm:prSet presAssocID="{78BF34FA-8841-48A0-ACF5-73C6693F65A0}" presName="compNode" presStyleCnt="0"/>
      <dgm:spPr/>
    </dgm:pt>
    <dgm:pt modelId="{D1C78D8B-B8D9-4499-859F-786AA5860C28}" type="pres">
      <dgm:prSet presAssocID="{78BF34FA-8841-48A0-ACF5-73C6693F65A0}" presName="dummyConnPt" presStyleCnt="0"/>
      <dgm:spPr/>
    </dgm:pt>
    <dgm:pt modelId="{8BA90905-FADD-4C18-8487-C2DF5886E73C}" type="pres">
      <dgm:prSet presAssocID="{78BF34FA-8841-48A0-ACF5-73C6693F65A0}" presName="node" presStyleLbl="node1" presStyleIdx="1" presStyleCnt="9">
        <dgm:presLayoutVars>
          <dgm:bulletEnabled val="1"/>
        </dgm:presLayoutVars>
      </dgm:prSet>
      <dgm:spPr/>
    </dgm:pt>
    <dgm:pt modelId="{0EADBE60-B2B5-46DA-B2E7-C48E334F1D39}" type="pres">
      <dgm:prSet presAssocID="{8B7797EA-8D47-4982-8BEC-DB558C80C1FB}" presName="sibTrans" presStyleLbl="bgSibTrans2D1" presStyleIdx="1" presStyleCnt="8"/>
      <dgm:spPr/>
    </dgm:pt>
    <dgm:pt modelId="{FE2352E9-7F71-48B7-9516-6CFD4EA84D80}" type="pres">
      <dgm:prSet presAssocID="{CAC84380-D9C6-417F-A200-2799EA351339}" presName="compNode" presStyleCnt="0"/>
      <dgm:spPr/>
    </dgm:pt>
    <dgm:pt modelId="{1103AC0E-8A29-4CFA-99CC-3534722E9E73}" type="pres">
      <dgm:prSet presAssocID="{CAC84380-D9C6-417F-A200-2799EA351339}" presName="dummyConnPt" presStyleCnt="0"/>
      <dgm:spPr/>
    </dgm:pt>
    <dgm:pt modelId="{FB5F2030-6E63-4C72-96A8-D9F9DBBAB3B8}" type="pres">
      <dgm:prSet presAssocID="{CAC84380-D9C6-417F-A200-2799EA351339}" presName="node" presStyleLbl="node1" presStyleIdx="2" presStyleCnt="9">
        <dgm:presLayoutVars>
          <dgm:bulletEnabled val="1"/>
        </dgm:presLayoutVars>
      </dgm:prSet>
      <dgm:spPr/>
    </dgm:pt>
    <dgm:pt modelId="{2324DB83-B498-4502-BD20-DAE2CFC77D9A}" type="pres">
      <dgm:prSet presAssocID="{933D6071-868B-4FF1-8CD1-5D5965C426BE}" presName="sibTrans" presStyleLbl="bgSibTrans2D1" presStyleIdx="2" presStyleCnt="8"/>
      <dgm:spPr/>
    </dgm:pt>
    <dgm:pt modelId="{91485CF8-6F56-469C-B88E-0C60E030CFE3}" type="pres">
      <dgm:prSet presAssocID="{5FB7B8C4-8638-49B1-8475-87B4FE60070B}" presName="compNode" presStyleCnt="0"/>
      <dgm:spPr/>
    </dgm:pt>
    <dgm:pt modelId="{F87B742C-6A3B-4E57-83B1-6DB7BA03EEC0}" type="pres">
      <dgm:prSet presAssocID="{5FB7B8C4-8638-49B1-8475-87B4FE60070B}" presName="dummyConnPt" presStyleCnt="0"/>
      <dgm:spPr/>
    </dgm:pt>
    <dgm:pt modelId="{5AC9A79B-DF61-4BB2-B57A-AE3DF8F935A1}" type="pres">
      <dgm:prSet presAssocID="{5FB7B8C4-8638-49B1-8475-87B4FE60070B}" presName="node" presStyleLbl="node1" presStyleIdx="3" presStyleCnt="9">
        <dgm:presLayoutVars>
          <dgm:bulletEnabled val="1"/>
        </dgm:presLayoutVars>
      </dgm:prSet>
      <dgm:spPr/>
    </dgm:pt>
    <dgm:pt modelId="{D4794B4E-5246-480C-AD86-297A1CB9C17B}" type="pres">
      <dgm:prSet presAssocID="{89E5957D-CB09-4115-85D7-C1234B65E84E}" presName="sibTrans" presStyleLbl="bgSibTrans2D1" presStyleIdx="3" presStyleCnt="8"/>
      <dgm:spPr/>
    </dgm:pt>
    <dgm:pt modelId="{05571982-217F-4578-8DFE-F06FEE397C1C}" type="pres">
      <dgm:prSet presAssocID="{799A55FD-B81C-48AB-807F-C3E6BF13326E}" presName="compNode" presStyleCnt="0"/>
      <dgm:spPr/>
    </dgm:pt>
    <dgm:pt modelId="{AE74AFF9-17EC-4CFE-888A-FDE7BE2624CC}" type="pres">
      <dgm:prSet presAssocID="{799A55FD-B81C-48AB-807F-C3E6BF13326E}" presName="dummyConnPt" presStyleCnt="0"/>
      <dgm:spPr/>
    </dgm:pt>
    <dgm:pt modelId="{03BE1A74-02C5-4389-90F5-9003EB58B51F}" type="pres">
      <dgm:prSet presAssocID="{799A55FD-B81C-48AB-807F-C3E6BF13326E}" presName="node" presStyleLbl="node1" presStyleIdx="4" presStyleCnt="9">
        <dgm:presLayoutVars>
          <dgm:bulletEnabled val="1"/>
        </dgm:presLayoutVars>
      </dgm:prSet>
      <dgm:spPr/>
    </dgm:pt>
    <dgm:pt modelId="{F5535CC9-65F2-451F-BFB5-BED65A98354F}" type="pres">
      <dgm:prSet presAssocID="{41AC8ACA-778C-4CE7-BD8C-75D0DEC1E5FF}" presName="sibTrans" presStyleLbl="bgSibTrans2D1" presStyleIdx="4" presStyleCnt="8"/>
      <dgm:spPr/>
    </dgm:pt>
    <dgm:pt modelId="{71F4FB05-71F4-4BCD-8EDB-494D505C7E90}" type="pres">
      <dgm:prSet presAssocID="{42CF509E-E6C9-4437-9012-CEF4C52837C5}" presName="compNode" presStyleCnt="0"/>
      <dgm:spPr/>
    </dgm:pt>
    <dgm:pt modelId="{0F0143B9-D657-47D0-B685-128240459E54}" type="pres">
      <dgm:prSet presAssocID="{42CF509E-E6C9-4437-9012-CEF4C52837C5}" presName="dummyConnPt" presStyleCnt="0"/>
      <dgm:spPr/>
    </dgm:pt>
    <dgm:pt modelId="{C76BF0C1-59ED-4BE2-835E-3A63D868DA67}" type="pres">
      <dgm:prSet presAssocID="{42CF509E-E6C9-4437-9012-CEF4C52837C5}" presName="node" presStyleLbl="node1" presStyleIdx="5" presStyleCnt="9">
        <dgm:presLayoutVars>
          <dgm:bulletEnabled val="1"/>
        </dgm:presLayoutVars>
      </dgm:prSet>
      <dgm:spPr/>
    </dgm:pt>
    <dgm:pt modelId="{8ABFB754-77F2-4FA7-8C31-CD33618B765A}" type="pres">
      <dgm:prSet presAssocID="{8CDCA44D-7157-4303-AE83-6CEF4B694E51}" presName="sibTrans" presStyleLbl="bgSibTrans2D1" presStyleIdx="5" presStyleCnt="8"/>
      <dgm:spPr/>
    </dgm:pt>
    <dgm:pt modelId="{E4B1FA93-3413-4ADA-8A99-E4AED533F6DE}" type="pres">
      <dgm:prSet presAssocID="{108B4002-842B-4EE2-8A9A-451C6E7E3783}" presName="compNode" presStyleCnt="0"/>
      <dgm:spPr/>
    </dgm:pt>
    <dgm:pt modelId="{83D749DE-17D2-4052-A391-E949E06CA375}" type="pres">
      <dgm:prSet presAssocID="{108B4002-842B-4EE2-8A9A-451C6E7E3783}" presName="dummyConnPt" presStyleCnt="0"/>
      <dgm:spPr/>
    </dgm:pt>
    <dgm:pt modelId="{FAFD5315-C500-464C-B8B3-1B65C38251F2}" type="pres">
      <dgm:prSet presAssocID="{108B4002-842B-4EE2-8A9A-451C6E7E3783}" presName="node" presStyleLbl="node1" presStyleIdx="6" presStyleCnt="9">
        <dgm:presLayoutVars>
          <dgm:bulletEnabled val="1"/>
        </dgm:presLayoutVars>
      </dgm:prSet>
      <dgm:spPr/>
    </dgm:pt>
    <dgm:pt modelId="{F2B18FAF-289E-4A40-B991-882F60FA36FC}" type="pres">
      <dgm:prSet presAssocID="{C4734ED1-2785-4CC5-9715-53208E48131D}" presName="sibTrans" presStyleLbl="bgSibTrans2D1" presStyleIdx="6" presStyleCnt="8"/>
      <dgm:spPr/>
    </dgm:pt>
    <dgm:pt modelId="{BB4DEAE5-2C4B-4983-85A4-CED535FDE2EE}" type="pres">
      <dgm:prSet presAssocID="{6CC491CD-930D-4344-BAB3-ED55045C97E8}" presName="compNode" presStyleCnt="0"/>
      <dgm:spPr/>
    </dgm:pt>
    <dgm:pt modelId="{C11A409F-16D5-4214-9107-8085917A7DF3}" type="pres">
      <dgm:prSet presAssocID="{6CC491CD-930D-4344-BAB3-ED55045C97E8}" presName="dummyConnPt" presStyleCnt="0"/>
      <dgm:spPr/>
    </dgm:pt>
    <dgm:pt modelId="{EA426D2A-9A92-4AEC-BBE1-4043B4C0E44A}" type="pres">
      <dgm:prSet presAssocID="{6CC491CD-930D-4344-BAB3-ED55045C97E8}" presName="node" presStyleLbl="node1" presStyleIdx="7" presStyleCnt="9">
        <dgm:presLayoutVars>
          <dgm:bulletEnabled val="1"/>
        </dgm:presLayoutVars>
      </dgm:prSet>
      <dgm:spPr/>
    </dgm:pt>
    <dgm:pt modelId="{AD19794A-1CB8-44DB-83A3-E2D99EA2050E}" type="pres">
      <dgm:prSet presAssocID="{86B1F46F-2DDB-4E4E-986B-79BC77BB122F}" presName="sibTrans" presStyleLbl="bgSibTrans2D1" presStyleIdx="7" presStyleCnt="8"/>
      <dgm:spPr/>
    </dgm:pt>
    <dgm:pt modelId="{EC3A5844-2CBD-47EA-84CE-528EBB38654E}" type="pres">
      <dgm:prSet presAssocID="{0E3A04AD-3A42-451D-A85F-349690EA0FB3}" presName="compNode" presStyleCnt="0"/>
      <dgm:spPr/>
    </dgm:pt>
    <dgm:pt modelId="{AE491BF6-DCEF-42E3-AC8D-84C17E1A6A4E}" type="pres">
      <dgm:prSet presAssocID="{0E3A04AD-3A42-451D-A85F-349690EA0FB3}" presName="dummyConnPt" presStyleCnt="0"/>
      <dgm:spPr/>
    </dgm:pt>
    <dgm:pt modelId="{3B11FF8F-2D3E-4BC7-B47D-2B466E3538D9}" type="pres">
      <dgm:prSet presAssocID="{0E3A04AD-3A42-451D-A85F-349690EA0FB3}" presName="node" presStyleLbl="node1" presStyleIdx="8" presStyleCnt="9">
        <dgm:presLayoutVars>
          <dgm:bulletEnabled val="1"/>
        </dgm:presLayoutVars>
      </dgm:prSet>
      <dgm:spPr/>
    </dgm:pt>
  </dgm:ptLst>
  <dgm:cxnLst>
    <dgm:cxn modelId="{A7BFCC00-B41F-479A-BCD1-2331FA05880A}" srcId="{61EA64B2-24AB-4077-820F-60CB92525C43}" destId="{CAC84380-D9C6-417F-A200-2799EA351339}" srcOrd="2" destOrd="0" parTransId="{AD6E32DF-D389-4EB4-BDDA-145C8206B2FE}" sibTransId="{933D6071-868B-4FF1-8CD1-5D5965C426BE}"/>
    <dgm:cxn modelId="{EC28EB0C-591A-467E-925B-ABF19EFBE80F}" type="presOf" srcId="{C4734ED1-2785-4CC5-9715-53208E48131D}" destId="{F2B18FAF-289E-4A40-B991-882F60FA36FC}" srcOrd="0" destOrd="0" presId="urn:microsoft.com/office/officeart/2005/8/layout/bProcess4"/>
    <dgm:cxn modelId="{DF1A0520-B886-4A17-AC6F-7091A4AC2417}" type="presOf" srcId="{41AC8ACA-778C-4CE7-BD8C-75D0DEC1E5FF}" destId="{F5535CC9-65F2-451F-BFB5-BED65A98354F}" srcOrd="0" destOrd="0" presId="urn:microsoft.com/office/officeart/2005/8/layout/bProcess4"/>
    <dgm:cxn modelId="{FB85FC27-A6EB-4273-96B4-D22FE92FF27C}" srcId="{61EA64B2-24AB-4077-820F-60CB92525C43}" destId="{5FB7B8C4-8638-49B1-8475-87B4FE60070B}" srcOrd="3" destOrd="0" parTransId="{34C726FA-D81F-40BE-8D6B-2C34A4B8316C}" sibTransId="{89E5957D-CB09-4115-85D7-C1234B65E84E}"/>
    <dgm:cxn modelId="{E983782A-8D10-4DB9-8293-873B07A25EEB}" type="presOf" srcId="{933D6071-868B-4FF1-8CD1-5D5965C426BE}" destId="{2324DB83-B498-4502-BD20-DAE2CFC77D9A}" srcOrd="0" destOrd="0" presId="urn:microsoft.com/office/officeart/2005/8/layout/bProcess4"/>
    <dgm:cxn modelId="{02A10C2C-34BA-47CF-B3CE-D90F75975EAD}" type="presOf" srcId="{C7AD9E18-9646-4827-8457-2E75555D803A}" destId="{6862BD89-DDDC-4561-9A54-0E6D3270D1F5}" srcOrd="0" destOrd="0" presId="urn:microsoft.com/office/officeart/2005/8/layout/bProcess4"/>
    <dgm:cxn modelId="{F1BC653A-95B3-4644-AEC9-7262770DBC18}" type="presOf" srcId="{61EA64B2-24AB-4077-820F-60CB92525C43}" destId="{FBCBDFE9-746B-4537-B56A-407ECEC28038}" srcOrd="0" destOrd="0" presId="urn:microsoft.com/office/officeart/2005/8/layout/bProcess4"/>
    <dgm:cxn modelId="{B1AA5442-954E-4E15-BBB5-51EE2E8F9D99}" srcId="{61EA64B2-24AB-4077-820F-60CB92525C43}" destId="{8A52B69D-0CAA-4FDA-A3C4-376F4849D3B2}" srcOrd="0" destOrd="0" parTransId="{C52AA9A0-720C-4593-8338-81C698678363}" sibTransId="{C7AD9E18-9646-4827-8457-2E75555D803A}"/>
    <dgm:cxn modelId="{DFA1BA66-5982-4F6C-9283-D1689DAE56C3}" srcId="{61EA64B2-24AB-4077-820F-60CB92525C43}" destId="{42CF509E-E6C9-4437-9012-CEF4C52837C5}" srcOrd="5" destOrd="0" parTransId="{E1D88EE2-EAB0-47DB-A425-FEAF66CA9076}" sibTransId="{8CDCA44D-7157-4303-AE83-6CEF4B694E51}"/>
    <dgm:cxn modelId="{8287574D-CD92-4453-9F65-D7BDE55E8E5E}" type="presOf" srcId="{108B4002-842B-4EE2-8A9A-451C6E7E3783}" destId="{FAFD5315-C500-464C-B8B3-1B65C38251F2}" srcOrd="0" destOrd="0" presId="urn:microsoft.com/office/officeart/2005/8/layout/bProcess4"/>
    <dgm:cxn modelId="{70D81176-A9FB-4463-A2C7-4B98FB7DCAA4}" type="presOf" srcId="{0E3A04AD-3A42-451D-A85F-349690EA0FB3}" destId="{3B11FF8F-2D3E-4BC7-B47D-2B466E3538D9}" srcOrd="0" destOrd="0" presId="urn:microsoft.com/office/officeart/2005/8/layout/bProcess4"/>
    <dgm:cxn modelId="{A983797E-B67E-4159-B739-3F1202FE65B1}" type="presOf" srcId="{5FB7B8C4-8638-49B1-8475-87B4FE60070B}" destId="{5AC9A79B-DF61-4BB2-B57A-AE3DF8F935A1}" srcOrd="0" destOrd="0" presId="urn:microsoft.com/office/officeart/2005/8/layout/bProcess4"/>
    <dgm:cxn modelId="{6EE49D8E-C2BE-4D6E-BFE3-CD065A8B1D42}" type="presOf" srcId="{CAC84380-D9C6-417F-A200-2799EA351339}" destId="{FB5F2030-6E63-4C72-96A8-D9F9DBBAB3B8}" srcOrd="0" destOrd="0" presId="urn:microsoft.com/office/officeart/2005/8/layout/bProcess4"/>
    <dgm:cxn modelId="{00B3DA96-47B3-4D33-A5E7-93104FAB039C}" type="presOf" srcId="{89E5957D-CB09-4115-85D7-C1234B65E84E}" destId="{D4794B4E-5246-480C-AD86-297A1CB9C17B}" srcOrd="0" destOrd="0" presId="urn:microsoft.com/office/officeart/2005/8/layout/bProcess4"/>
    <dgm:cxn modelId="{3F8E0998-C3AC-45AB-9CA7-F1792850E955}" srcId="{61EA64B2-24AB-4077-820F-60CB92525C43}" destId="{78BF34FA-8841-48A0-ACF5-73C6693F65A0}" srcOrd="1" destOrd="0" parTransId="{4BA0379B-AA97-49C2-A55E-B2614E8F2B65}" sibTransId="{8B7797EA-8D47-4982-8BEC-DB558C80C1FB}"/>
    <dgm:cxn modelId="{0AFCB89B-F512-496E-8E88-D6C2073BDA8D}" type="presOf" srcId="{8CDCA44D-7157-4303-AE83-6CEF4B694E51}" destId="{8ABFB754-77F2-4FA7-8C31-CD33618B765A}" srcOrd="0" destOrd="0" presId="urn:microsoft.com/office/officeart/2005/8/layout/bProcess4"/>
    <dgm:cxn modelId="{CC4F669F-2B81-49F2-963C-B1D40985345C}" type="presOf" srcId="{8A52B69D-0CAA-4FDA-A3C4-376F4849D3B2}" destId="{1AC870E1-764D-48AC-A316-67AEEA2F059C}" srcOrd="0" destOrd="0" presId="urn:microsoft.com/office/officeart/2005/8/layout/bProcess4"/>
    <dgm:cxn modelId="{65A010AD-897C-4458-B9C4-445343B30BB3}" srcId="{61EA64B2-24AB-4077-820F-60CB92525C43}" destId="{799A55FD-B81C-48AB-807F-C3E6BF13326E}" srcOrd="4" destOrd="0" parTransId="{AA9C582D-0D66-43E8-AD70-9E1A1CD1180C}" sibTransId="{41AC8ACA-778C-4CE7-BD8C-75D0DEC1E5FF}"/>
    <dgm:cxn modelId="{D613A0B6-B608-44E6-AB1A-553128B47745}" type="presOf" srcId="{799A55FD-B81C-48AB-807F-C3E6BF13326E}" destId="{03BE1A74-02C5-4389-90F5-9003EB58B51F}" srcOrd="0" destOrd="0" presId="urn:microsoft.com/office/officeart/2005/8/layout/bProcess4"/>
    <dgm:cxn modelId="{793189B9-9A09-4A06-8A74-5A6972E097F0}" type="presOf" srcId="{6CC491CD-930D-4344-BAB3-ED55045C97E8}" destId="{EA426D2A-9A92-4AEC-BBE1-4043B4C0E44A}" srcOrd="0" destOrd="0" presId="urn:microsoft.com/office/officeart/2005/8/layout/bProcess4"/>
    <dgm:cxn modelId="{4BB99ACA-14FA-403E-9505-A851A2D31959}" srcId="{61EA64B2-24AB-4077-820F-60CB92525C43}" destId="{0E3A04AD-3A42-451D-A85F-349690EA0FB3}" srcOrd="8" destOrd="0" parTransId="{2E8ABCDB-0DE3-4002-A84D-32491E224A20}" sibTransId="{D23B1E76-E363-41C7-B071-2EBB5DAC336A}"/>
    <dgm:cxn modelId="{D1BB61D5-E02D-4187-88AA-E841543FE78C}" type="presOf" srcId="{42CF509E-E6C9-4437-9012-CEF4C52837C5}" destId="{C76BF0C1-59ED-4BE2-835E-3A63D868DA67}" srcOrd="0" destOrd="0" presId="urn:microsoft.com/office/officeart/2005/8/layout/bProcess4"/>
    <dgm:cxn modelId="{9300D4DD-5CBF-41AB-B70A-7986618B68D9}" srcId="{61EA64B2-24AB-4077-820F-60CB92525C43}" destId="{6CC491CD-930D-4344-BAB3-ED55045C97E8}" srcOrd="7" destOrd="0" parTransId="{AA75520A-123C-422E-B290-5CAAAEDE224B}" sibTransId="{86B1F46F-2DDB-4E4E-986B-79BC77BB122F}"/>
    <dgm:cxn modelId="{9001DEE0-3CFC-4D39-ADCD-40E72BB15F3D}" srcId="{61EA64B2-24AB-4077-820F-60CB92525C43}" destId="{108B4002-842B-4EE2-8A9A-451C6E7E3783}" srcOrd="6" destOrd="0" parTransId="{B3B5F5CA-B331-4EE4-BDFD-F6C20AD407A8}" sibTransId="{C4734ED1-2785-4CC5-9715-53208E48131D}"/>
    <dgm:cxn modelId="{66EB90E7-CA58-47DC-B7C8-DC8A6203A5E3}" type="presOf" srcId="{86B1F46F-2DDB-4E4E-986B-79BC77BB122F}" destId="{AD19794A-1CB8-44DB-83A3-E2D99EA2050E}" srcOrd="0" destOrd="0" presId="urn:microsoft.com/office/officeart/2005/8/layout/bProcess4"/>
    <dgm:cxn modelId="{D2D46AF4-4523-48C6-A50F-4867DCD69961}" type="presOf" srcId="{8B7797EA-8D47-4982-8BEC-DB558C80C1FB}" destId="{0EADBE60-B2B5-46DA-B2E7-C48E334F1D39}" srcOrd="0" destOrd="0" presId="urn:microsoft.com/office/officeart/2005/8/layout/bProcess4"/>
    <dgm:cxn modelId="{61BFEFF7-FEEE-42AD-9C43-D550BFC8C656}" type="presOf" srcId="{78BF34FA-8841-48A0-ACF5-73C6693F65A0}" destId="{8BA90905-FADD-4C18-8487-C2DF5886E73C}" srcOrd="0" destOrd="0" presId="urn:microsoft.com/office/officeart/2005/8/layout/bProcess4"/>
    <dgm:cxn modelId="{FC86F1E6-C8E9-4008-A867-87B96EDFEA7C}" type="presParOf" srcId="{FBCBDFE9-746B-4537-B56A-407ECEC28038}" destId="{A4E5C60A-86B6-46E9-BF86-A3A059852F0D}" srcOrd="0" destOrd="0" presId="urn:microsoft.com/office/officeart/2005/8/layout/bProcess4"/>
    <dgm:cxn modelId="{E5769CFB-1997-4BCD-99B1-FA3083CBE2CA}" type="presParOf" srcId="{A4E5C60A-86B6-46E9-BF86-A3A059852F0D}" destId="{A874E979-90D7-44A3-9BCE-2D586D1F6537}" srcOrd="0" destOrd="0" presId="urn:microsoft.com/office/officeart/2005/8/layout/bProcess4"/>
    <dgm:cxn modelId="{CA540FB7-B899-4CC9-A611-C406821240CF}" type="presParOf" srcId="{A4E5C60A-86B6-46E9-BF86-A3A059852F0D}" destId="{1AC870E1-764D-48AC-A316-67AEEA2F059C}" srcOrd="1" destOrd="0" presId="urn:microsoft.com/office/officeart/2005/8/layout/bProcess4"/>
    <dgm:cxn modelId="{653DC357-62E4-4FE6-A8CF-BEC964F3BAEA}" type="presParOf" srcId="{FBCBDFE9-746B-4537-B56A-407ECEC28038}" destId="{6862BD89-DDDC-4561-9A54-0E6D3270D1F5}" srcOrd="1" destOrd="0" presId="urn:microsoft.com/office/officeart/2005/8/layout/bProcess4"/>
    <dgm:cxn modelId="{60A4A63A-74BF-4A82-A56A-00F52EA70C00}" type="presParOf" srcId="{FBCBDFE9-746B-4537-B56A-407ECEC28038}" destId="{6D927774-EA71-4DA0-9440-54AD0E98FF9B}" srcOrd="2" destOrd="0" presId="urn:microsoft.com/office/officeart/2005/8/layout/bProcess4"/>
    <dgm:cxn modelId="{A7178332-4FA6-4D87-8EEE-D1F3AAAA6110}" type="presParOf" srcId="{6D927774-EA71-4DA0-9440-54AD0E98FF9B}" destId="{D1C78D8B-B8D9-4499-859F-786AA5860C28}" srcOrd="0" destOrd="0" presId="urn:microsoft.com/office/officeart/2005/8/layout/bProcess4"/>
    <dgm:cxn modelId="{67CC6ED7-03F7-4395-AE83-EF10391F0229}" type="presParOf" srcId="{6D927774-EA71-4DA0-9440-54AD0E98FF9B}" destId="{8BA90905-FADD-4C18-8487-C2DF5886E73C}" srcOrd="1" destOrd="0" presId="urn:microsoft.com/office/officeart/2005/8/layout/bProcess4"/>
    <dgm:cxn modelId="{EF488908-7611-4424-B6B9-F96727DBB167}" type="presParOf" srcId="{FBCBDFE9-746B-4537-B56A-407ECEC28038}" destId="{0EADBE60-B2B5-46DA-B2E7-C48E334F1D39}" srcOrd="3" destOrd="0" presId="urn:microsoft.com/office/officeart/2005/8/layout/bProcess4"/>
    <dgm:cxn modelId="{08893E7B-C1C4-4689-A639-695360FCC8C1}" type="presParOf" srcId="{FBCBDFE9-746B-4537-B56A-407ECEC28038}" destId="{FE2352E9-7F71-48B7-9516-6CFD4EA84D80}" srcOrd="4" destOrd="0" presId="urn:microsoft.com/office/officeart/2005/8/layout/bProcess4"/>
    <dgm:cxn modelId="{5BEFA9B3-1EBB-49A2-A0FB-6C3CA9C30C2F}" type="presParOf" srcId="{FE2352E9-7F71-48B7-9516-6CFD4EA84D80}" destId="{1103AC0E-8A29-4CFA-99CC-3534722E9E73}" srcOrd="0" destOrd="0" presId="urn:microsoft.com/office/officeart/2005/8/layout/bProcess4"/>
    <dgm:cxn modelId="{9B31251C-1460-43AE-9BB2-BA4D8EE95A1A}" type="presParOf" srcId="{FE2352E9-7F71-48B7-9516-6CFD4EA84D80}" destId="{FB5F2030-6E63-4C72-96A8-D9F9DBBAB3B8}" srcOrd="1" destOrd="0" presId="urn:microsoft.com/office/officeart/2005/8/layout/bProcess4"/>
    <dgm:cxn modelId="{AA91232D-2581-49C8-9239-8DBB4153B4C1}" type="presParOf" srcId="{FBCBDFE9-746B-4537-B56A-407ECEC28038}" destId="{2324DB83-B498-4502-BD20-DAE2CFC77D9A}" srcOrd="5" destOrd="0" presId="urn:microsoft.com/office/officeart/2005/8/layout/bProcess4"/>
    <dgm:cxn modelId="{8D2BA366-29AE-40EF-BE88-9B06A03645DD}" type="presParOf" srcId="{FBCBDFE9-746B-4537-B56A-407ECEC28038}" destId="{91485CF8-6F56-469C-B88E-0C60E030CFE3}" srcOrd="6" destOrd="0" presId="urn:microsoft.com/office/officeart/2005/8/layout/bProcess4"/>
    <dgm:cxn modelId="{7B337474-BBAA-45F3-8053-C04B1AF1F9C3}" type="presParOf" srcId="{91485CF8-6F56-469C-B88E-0C60E030CFE3}" destId="{F87B742C-6A3B-4E57-83B1-6DB7BA03EEC0}" srcOrd="0" destOrd="0" presId="urn:microsoft.com/office/officeart/2005/8/layout/bProcess4"/>
    <dgm:cxn modelId="{3EBA64C7-5782-40F2-B58C-AD7617EB8E8F}" type="presParOf" srcId="{91485CF8-6F56-469C-B88E-0C60E030CFE3}" destId="{5AC9A79B-DF61-4BB2-B57A-AE3DF8F935A1}" srcOrd="1" destOrd="0" presId="urn:microsoft.com/office/officeart/2005/8/layout/bProcess4"/>
    <dgm:cxn modelId="{ED95AEB1-DAB7-45A7-BAB8-72B7956BDAAC}" type="presParOf" srcId="{FBCBDFE9-746B-4537-B56A-407ECEC28038}" destId="{D4794B4E-5246-480C-AD86-297A1CB9C17B}" srcOrd="7" destOrd="0" presId="urn:microsoft.com/office/officeart/2005/8/layout/bProcess4"/>
    <dgm:cxn modelId="{6CC5053D-F1FF-4BE0-B004-3FB7E5BE9626}" type="presParOf" srcId="{FBCBDFE9-746B-4537-B56A-407ECEC28038}" destId="{05571982-217F-4578-8DFE-F06FEE397C1C}" srcOrd="8" destOrd="0" presId="urn:microsoft.com/office/officeart/2005/8/layout/bProcess4"/>
    <dgm:cxn modelId="{C18466DC-D402-448B-B991-0316082AB5AF}" type="presParOf" srcId="{05571982-217F-4578-8DFE-F06FEE397C1C}" destId="{AE74AFF9-17EC-4CFE-888A-FDE7BE2624CC}" srcOrd="0" destOrd="0" presId="urn:microsoft.com/office/officeart/2005/8/layout/bProcess4"/>
    <dgm:cxn modelId="{2BC6DBA0-0FFE-4499-8EA2-C02C5EC7DCE8}" type="presParOf" srcId="{05571982-217F-4578-8DFE-F06FEE397C1C}" destId="{03BE1A74-02C5-4389-90F5-9003EB58B51F}" srcOrd="1" destOrd="0" presId="urn:microsoft.com/office/officeart/2005/8/layout/bProcess4"/>
    <dgm:cxn modelId="{D44EA0B0-2548-47FD-9337-C6693DBCE9C2}" type="presParOf" srcId="{FBCBDFE9-746B-4537-B56A-407ECEC28038}" destId="{F5535CC9-65F2-451F-BFB5-BED65A98354F}" srcOrd="9" destOrd="0" presId="urn:microsoft.com/office/officeart/2005/8/layout/bProcess4"/>
    <dgm:cxn modelId="{B2EB6682-FB3D-47B6-AAAF-1933F3B8098C}" type="presParOf" srcId="{FBCBDFE9-746B-4537-B56A-407ECEC28038}" destId="{71F4FB05-71F4-4BCD-8EDB-494D505C7E90}" srcOrd="10" destOrd="0" presId="urn:microsoft.com/office/officeart/2005/8/layout/bProcess4"/>
    <dgm:cxn modelId="{5D9127F6-401E-4E44-A381-857DFA2E6750}" type="presParOf" srcId="{71F4FB05-71F4-4BCD-8EDB-494D505C7E90}" destId="{0F0143B9-D657-47D0-B685-128240459E54}" srcOrd="0" destOrd="0" presId="urn:microsoft.com/office/officeart/2005/8/layout/bProcess4"/>
    <dgm:cxn modelId="{98574FA0-438D-4C52-99C4-C483D21EDB0F}" type="presParOf" srcId="{71F4FB05-71F4-4BCD-8EDB-494D505C7E90}" destId="{C76BF0C1-59ED-4BE2-835E-3A63D868DA67}" srcOrd="1" destOrd="0" presId="urn:microsoft.com/office/officeart/2005/8/layout/bProcess4"/>
    <dgm:cxn modelId="{51EB5BE7-E978-4A1B-83C0-2E091A1A045A}" type="presParOf" srcId="{FBCBDFE9-746B-4537-B56A-407ECEC28038}" destId="{8ABFB754-77F2-4FA7-8C31-CD33618B765A}" srcOrd="11" destOrd="0" presId="urn:microsoft.com/office/officeart/2005/8/layout/bProcess4"/>
    <dgm:cxn modelId="{1DC7B52F-B854-4304-9D9E-01845FABD53A}" type="presParOf" srcId="{FBCBDFE9-746B-4537-B56A-407ECEC28038}" destId="{E4B1FA93-3413-4ADA-8A99-E4AED533F6DE}" srcOrd="12" destOrd="0" presId="urn:microsoft.com/office/officeart/2005/8/layout/bProcess4"/>
    <dgm:cxn modelId="{D7061F86-B581-4928-840E-AE9A141CB33E}" type="presParOf" srcId="{E4B1FA93-3413-4ADA-8A99-E4AED533F6DE}" destId="{83D749DE-17D2-4052-A391-E949E06CA375}" srcOrd="0" destOrd="0" presId="urn:microsoft.com/office/officeart/2005/8/layout/bProcess4"/>
    <dgm:cxn modelId="{E934E077-DBEE-4A28-9EC4-03E9193A6F24}" type="presParOf" srcId="{E4B1FA93-3413-4ADA-8A99-E4AED533F6DE}" destId="{FAFD5315-C500-464C-B8B3-1B65C38251F2}" srcOrd="1" destOrd="0" presId="urn:microsoft.com/office/officeart/2005/8/layout/bProcess4"/>
    <dgm:cxn modelId="{0023E291-81DA-4F46-BF5C-6837AA60D8B5}" type="presParOf" srcId="{FBCBDFE9-746B-4537-B56A-407ECEC28038}" destId="{F2B18FAF-289E-4A40-B991-882F60FA36FC}" srcOrd="13" destOrd="0" presId="urn:microsoft.com/office/officeart/2005/8/layout/bProcess4"/>
    <dgm:cxn modelId="{FFDA11D6-5877-4FB9-8643-31B6D4766D55}" type="presParOf" srcId="{FBCBDFE9-746B-4537-B56A-407ECEC28038}" destId="{BB4DEAE5-2C4B-4983-85A4-CED535FDE2EE}" srcOrd="14" destOrd="0" presId="urn:microsoft.com/office/officeart/2005/8/layout/bProcess4"/>
    <dgm:cxn modelId="{7EA50B3C-F1C9-4C5B-95DB-15B9436A4D2E}" type="presParOf" srcId="{BB4DEAE5-2C4B-4983-85A4-CED535FDE2EE}" destId="{C11A409F-16D5-4214-9107-8085917A7DF3}" srcOrd="0" destOrd="0" presId="urn:microsoft.com/office/officeart/2005/8/layout/bProcess4"/>
    <dgm:cxn modelId="{D3083103-B1D4-41C5-9FFF-6B428FF02070}" type="presParOf" srcId="{BB4DEAE5-2C4B-4983-85A4-CED535FDE2EE}" destId="{EA426D2A-9A92-4AEC-BBE1-4043B4C0E44A}" srcOrd="1" destOrd="0" presId="urn:microsoft.com/office/officeart/2005/8/layout/bProcess4"/>
    <dgm:cxn modelId="{9625E705-94F2-4FA3-A56E-7AD5BFCA0F1B}" type="presParOf" srcId="{FBCBDFE9-746B-4537-B56A-407ECEC28038}" destId="{AD19794A-1CB8-44DB-83A3-E2D99EA2050E}" srcOrd="15" destOrd="0" presId="urn:microsoft.com/office/officeart/2005/8/layout/bProcess4"/>
    <dgm:cxn modelId="{42024DF8-CA08-4C2D-9BEC-CFC9B2D492C7}" type="presParOf" srcId="{FBCBDFE9-746B-4537-B56A-407ECEC28038}" destId="{EC3A5844-2CBD-47EA-84CE-528EBB38654E}" srcOrd="16" destOrd="0" presId="urn:microsoft.com/office/officeart/2005/8/layout/bProcess4"/>
    <dgm:cxn modelId="{66DD0F9C-1B5C-409A-BEA8-5C6AEF2CB892}" type="presParOf" srcId="{EC3A5844-2CBD-47EA-84CE-528EBB38654E}" destId="{AE491BF6-DCEF-42E3-AC8D-84C17E1A6A4E}" srcOrd="0" destOrd="0" presId="urn:microsoft.com/office/officeart/2005/8/layout/bProcess4"/>
    <dgm:cxn modelId="{E1B6302A-67A3-41CC-AB0E-9E4FE9BDAF67}" type="presParOf" srcId="{EC3A5844-2CBD-47EA-84CE-528EBB38654E}" destId="{3B11FF8F-2D3E-4BC7-B47D-2B466E3538D9}" srcOrd="1" destOrd="0" presId="urn:microsoft.com/office/officeart/2005/8/layout/b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9ADC01-B6BC-43D9-B2DD-A1399812BFDD}"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B9E004ED-07DD-4F9A-9A4B-40E9F6CC1438}">
      <dgm:prSet/>
      <dgm:spPr/>
      <dgm:t>
        <a:bodyPr/>
        <a:lstStyle/>
        <a:p>
          <a:pPr>
            <a:lnSpc>
              <a:spcPct val="100000"/>
            </a:lnSpc>
          </a:pPr>
          <a:r>
            <a:rPr lang="en-GB" b="1" dirty="0">
              <a:latin typeface="Lato" panose="020F0502020204030203" pitchFamily="34" charset="0"/>
              <a:ea typeface="Lato" panose="020F0502020204030203" pitchFamily="34" charset="0"/>
              <a:cs typeface="Lato" panose="020F0502020204030203" pitchFamily="34" charset="0"/>
            </a:rPr>
            <a:t>Neglecting Stakeholder Engagement</a:t>
          </a:r>
          <a:endParaRPr lang="en-US" dirty="0">
            <a:latin typeface="Lato" panose="020F0502020204030203" pitchFamily="34" charset="0"/>
            <a:ea typeface="Lato" panose="020F0502020204030203" pitchFamily="34" charset="0"/>
            <a:cs typeface="Lato" panose="020F0502020204030203" pitchFamily="34" charset="0"/>
          </a:endParaRPr>
        </a:p>
      </dgm:t>
    </dgm:pt>
    <dgm:pt modelId="{50D5FDB3-144F-4008-9854-5F5D9B6685CF}" type="parTrans" cxnId="{010CB469-64A3-447F-B616-E20B9E7E4C81}">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80B60CA5-3E1E-47FE-A28D-D7CBE4DE0911}" type="sibTrans" cxnId="{010CB469-64A3-447F-B616-E20B9E7E4C81}">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79763E18-06CB-4734-B2E4-7F79EF85A903}">
      <dgm:prSet/>
      <dgm:spPr/>
      <dgm:t>
        <a:bodyPr/>
        <a:lstStyle/>
        <a:p>
          <a:pPr>
            <a:lnSpc>
              <a:spcPct val="100000"/>
            </a:lnSpc>
          </a:pPr>
          <a:r>
            <a:rPr lang="en-GB" b="1" dirty="0">
              <a:latin typeface="Lato" panose="020F0502020204030203" pitchFamily="34" charset="0"/>
              <a:ea typeface="Lato" panose="020F0502020204030203" pitchFamily="34" charset="0"/>
              <a:cs typeface="Lato" panose="020F0502020204030203" pitchFamily="34" charset="0"/>
            </a:rPr>
            <a:t>Lack of Demand</a:t>
          </a:r>
          <a:endParaRPr lang="en-US" dirty="0">
            <a:latin typeface="Lato" panose="020F0502020204030203" pitchFamily="34" charset="0"/>
            <a:ea typeface="Lato" panose="020F0502020204030203" pitchFamily="34" charset="0"/>
            <a:cs typeface="Lato" panose="020F0502020204030203" pitchFamily="34" charset="0"/>
          </a:endParaRPr>
        </a:p>
      </dgm:t>
    </dgm:pt>
    <dgm:pt modelId="{3C7C5D88-4CDC-430F-908F-B20418BFE8FF}" type="parTrans" cxnId="{10FD3529-167A-4862-B285-311C84C44CD9}">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538988FE-1A73-4F85-9B36-97D6B6C6579F}" type="sibTrans" cxnId="{10FD3529-167A-4862-B285-311C84C44CD9}">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67A0C8D5-A767-4D5F-9168-C3EB52FB4B8C}">
      <dgm:prSet/>
      <dgm:spPr/>
      <dgm:t>
        <a:bodyPr/>
        <a:lstStyle/>
        <a:p>
          <a:pPr>
            <a:lnSpc>
              <a:spcPct val="100000"/>
            </a:lnSpc>
          </a:pPr>
          <a:r>
            <a:rPr lang="en-GB" b="1" dirty="0">
              <a:latin typeface="Lato" panose="020F0502020204030203" pitchFamily="34" charset="0"/>
              <a:ea typeface="Lato" panose="020F0502020204030203" pitchFamily="34" charset="0"/>
              <a:cs typeface="Lato" panose="020F0502020204030203" pitchFamily="34" charset="0"/>
            </a:rPr>
            <a:t>Weak Business Model</a:t>
          </a:r>
          <a:endParaRPr lang="en-US" dirty="0">
            <a:latin typeface="Lato" panose="020F0502020204030203" pitchFamily="34" charset="0"/>
            <a:ea typeface="Lato" panose="020F0502020204030203" pitchFamily="34" charset="0"/>
            <a:cs typeface="Lato" panose="020F0502020204030203" pitchFamily="34" charset="0"/>
          </a:endParaRPr>
        </a:p>
      </dgm:t>
    </dgm:pt>
    <dgm:pt modelId="{0BFC4F3A-A4F6-4BDD-9EA1-E36BFE18D39B}" type="parTrans" cxnId="{F2F9EE84-339F-4430-9A7E-AFB482C4E88E}">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5A713AF0-A4F4-40F2-A2D1-BFAAC43451E6}" type="sibTrans" cxnId="{F2F9EE84-339F-4430-9A7E-AFB482C4E88E}">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0DD333CF-D93A-4CAE-A799-16630E6EAE7D}">
      <dgm:prSet/>
      <dgm:spPr/>
      <dgm:t>
        <a:bodyPr/>
        <a:lstStyle/>
        <a:p>
          <a:pPr>
            <a:lnSpc>
              <a:spcPct val="100000"/>
            </a:lnSpc>
          </a:pPr>
          <a:r>
            <a:rPr lang="en-GB" b="1" dirty="0">
              <a:latin typeface="Lato" panose="020F0502020204030203" pitchFamily="34" charset="0"/>
              <a:ea typeface="Lato" panose="020F0502020204030203" pitchFamily="34" charset="0"/>
              <a:cs typeface="Lato" panose="020F0502020204030203" pitchFamily="34" charset="0"/>
            </a:rPr>
            <a:t>Scalability and Adoption Issues</a:t>
          </a:r>
          <a:endParaRPr lang="en-US" dirty="0">
            <a:latin typeface="Lato" panose="020F0502020204030203" pitchFamily="34" charset="0"/>
            <a:ea typeface="Lato" panose="020F0502020204030203" pitchFamily="34" charset="0"/>
            <a:cs typeface="Lato" panose="020F0502020204030203" pitchFamily="34" charset="0"/>
          </a:endParaRPr>
        </a:p>
      </dgm:t>
    </dgm:pt>
    <dgm:pt modelId="{12A0D927-ABF6-4549-AA65-46D4802D7850}" type="parTrans" cxnId="{DDFAB26A-A5D2-4FA8-8E2E-74ACFD675A05}">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1B44D84A-7538-492C-9B00-238417E4A0F6}" type="sibTrans" cxnId="{DDFAB26A-A5D2-4FA8-8E2E-74ACFD675A05}">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1A5565B6-328A-4C96-BC5D-3264EB41A378}" type="pres">
      <dgm:prSet presAssocID="{0F9ADC01-B6BC-43D9-B2DD-A1399812BFDD}" presName="root" presStyleCnt="0">
        <dgm:presLayoutVars>
          <dgm:dir/>
          <dgm:resizeHandles val="exact"/>
        </dgm:presLayoutVars>
      </dgm:prSet>
      <dgm:spPr/>
    </dgm:pt>
    <dgm:pt modelId="{39A93D7F-55FB-4F91-BF43-A2EB91C54247}" type="pres">
      <dgm:prSet presAssocID="{B9E004ED-07DD-4F9A-9A4B-40E9F6CC1438}" presName="compNode" presStyleCnt="0"/>
      <dgm:spPr/>
    </dgm:pt>
    <dgm:pt modelId="{78AD1B18-AE34-44A8-9199-FB34BA10E65A}" type="pres">
      <dgm:prSet presAssocID="{B9E004ED-07DD-4F9A-9A4B-40E9F6CC1438}" presName="bgRect" presStyleLbl="bgShp" presStyleIdx="0" presStyleCnt="4"/>
      <dgm:spPr/>
    </dgm:pt>
    <dgm:pt modelId="{5685E703-AA26-4B1A-90EE-DA40B78BA63C}" type="pres">
      <dgm:prSet presAssocID="{B9E004ED-07DD-4F9A-9A4B-40E9F6CC143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 Sign"/>
        </a:ext>
      </dgm:extLst>
    </dgm:pt>
    <dgm:pt modelId="{2500B3D0-A8B2-4AA4-97CA-28B36397427C}" type="pres">
      <dgm:prSet presAssocID="{B9E004ED-07DD-4F9A-9A4B-40E9F6CC1438}" presName="spaceRect" presStyleCnt="0"/>
      <dgm:spPr/>
    </dgm:pt>
    <dgm:pt modelId="{C86DF828-5111-4B2E-A85C-FA61F27B122A}" type="pres">
      <dgm:prSet presAssocID="{B9E004ED-07DD-4F9A-9A4B-40E9F6CC1438}" presName="parTx" presStyleLbl="revTx" presStyleIdx="0" presStyleCnt="4">
        <dgm:presLayoutVars>
          <dgm:chMax val="0"/>
          <dgm:chPref val="0"/>
        </dgm:presLayoutVars>
      </dgm:prSet>
      <dgm:spPr/>
    </dgm:pt>
    <dgm:pt modelId="{F0A8A676-8464-4D96-B37F-78404C541A2C}" type="pres">
      <dgm:prSet presAssocID="{80B60CA5-3E1E-47FE-A28D-D7CBE4DE0911}" presName="sibTrans" presStyleCnt="0"/>
      <dgm:spPr/>
    </dgm:pt>
    <dgm:pt modelId="{5E09970B-5763-4F2F-B71F-EBB0DB5191C7}" type="pres">
      <dgm:prSet presAssocID="{79763E18-06CB-4734-B2E4-7F79EF85A903}" presName="compNode" presStyleCnt="0"/>
      <dgm:spPr/>
    </dgm:pt>
    <dgm:pt modelId="{EA1BC62D-5B66-4C27-8A44-1C422A499B3C}" type="pres">
      <dgm:prSet presAssocID="{79763E18-06CB-4734-B2E4-7F79EF85A903}" presName="bgRect" presStyleLbl="bgShp" presStyleIdx="1" presStyleCnt="4"/>
      <dgm:spPr/>
    </dgm:pt>
    <dgm:pt modelId="{E19CE77E-188C-4166-99D7-F41F83B4BE60}" type="pres">
      <dgm:prSet presAssocID="{79763E18-06CB-4734-B2E4-7F79EF85A9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3DD0A8DE-6F01-4DC2-B323-A05B60AF099C}" type="pres">
      <dgm:prSet presAssocID="{79763E18-06CB-4734-B2E4-7F79EF85A903}" presName="spaceRect" presStyleCnt="0"/>
      <dgm:spPr/>
    </dgm:pt>
    <dgm:pt modelId="{6009A96A-DF9B-4FBE-89AA-94EA6F275B96}" type="pres">
      <dgm:prSet presAssocID="{79763E18-06CB-4734-B2E4-7F79EF85A903}" presName="parTx" presStyleLbl="revTx" presStyleIdx="1" presStyleCnt="4">
        <dgm:presLayoutVars>
          <dgm:chMax val="0"/>
          <dgm:chPref val="0"/>
        </dgm:presLayoutVars>
      </dgm:prSet>
      <dgm:spPr/>
    </dgm:pt>
    <dgm:pt modelId="{70FD009B-B9AD-4C31-A7B1-E1445A17267D}" type="pres">
      <dgm:prSet presAssocID="{538988FE-1A73-4F85-9B36-97D6B6C6579F}" presName="sibTrans" presStyleCnt="0"/>
      <dgm:spPr/>
    </dgm:pt>
    <dgm:pt modelId="{4169C3B8-7686-4686-ACB7-EFBD6467AA4A}" type="pres">
      <dgm:prSet presAssocID="{67A0C8D5-A767-4D5F-9168-C3EB52FB4B8C}" presName="compNode" presStyleCnt="0"/>
      <dgm:spPr/>
    </dgm:pt>
    <dgm:pt modelId="{13B47A73-081D-4784-9646-5E8E9C8991E8}" type="pres">
      <dgm:prSet presAssocID="{67A0C8D5-A767-4D5F-9168-C3EB52FB4B8C}" presName="bgRect" presStyleLbl="bgShp" presStyleIdx="2" presStyleCnt="4"/>
      <dgm:spPr/>
    </dgm:pt>
    <dgm:pt modelId="{EF8A59BF-4DCA-41C8-956D-2061B6B9F63D}" type="pres">
      <dgm:prSet presAssocID="{67A0C8D5-A767-4D5F-9168-C3EB52FB4B8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557CB1B2-961D-4905-A802-93F74A6947BF}" type="pres">
      <dgm:prSet presAssocID="{67A0C8D5-A767-4D5F-9168-C3EB52FB4B8C}" presName="spaceRect" presStyleCnt="0"/>
      <dgm:spPr/>
    </dgm:pt>
    <dgm:pt modelId="{2EA7AFF5-E48B-4596-A8BF-399AF0DEB263}" type="pres">
      <dgm:prSet presAssocID="{67A0C8D5-A767-4D5F-9168-C3EB52FB4B8C}" presName="parTx" presStyleLbl="revTx" presStyleIdx="2" presStyleCnt="4">
        <dgm:presLayoutVars>
          <dgm:chMax val="0"/>
          <dgm:chPref val="0"/>
        </dgm:presLayoutVars>
      </dgm:prSet>
      <dgm:spPr/>
    </dgm:pt>
    <dgm:pt modelId="{A12866A6-BC30-4149-BDC5-8B1403C36466}" type="pres">
      <dgm:prSet presAssocID="{5A713AF0-A4F4-40F2-A2D1-BFAAC43451E6}" presName="sibTrans" presStyleCnt="0"/>
      <dgm:spPr/>
    </dgm:pt>
    <dgm:pt modelId="{EF1069F3-6F41-41E4-A001-6714DF046F31}" type="pres">
      <dgm:prSet presAssocID="{0DD333CF-D93A-4CAE-A799-16630E6EAE7D}" presName="compNode" presStyleCnt="0"/>
      <dgm:spPr/>
    </dgm:pt>
    <dgm:pt modelId="{01656502-A527-40FB-9B85-6C154148F57B}" type="pres">
      <dgm:prSet presAssocID="{0DD333CF-D93A-4CAE-A799-16630E6EAE7D}" presName="bgRect" presStyleLbl="bgShp" presStyleIdx="3" presStyleCnt="4"/>
      <dgm:spPr/>
    </dgm:pt>
    <dgm:pt modelId="{73AF3DF6-2BC3-494B-90DB-04FFAFA41370}" type="pres">
      <dgm:prSet presAssocID="{0DD333CF-D93A-4CAE-A799-16630E6EAE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01BFE836-F04A-4195-8E23-36433AF90326}" type="pres">
      <dgm:prSet presAssocID="{0DD333CF-D93A-4CAE-A799-16630E6EAE7D}" presName="spaceRect" presStyleCnt="0"/>
      <dgm:spPr/>
    </dgm:pt>
    <dgm:pt modelId="{3B3C1B40-720E-4DD9-862F-EB29A2D37DBA}" type="pres">
      <dgm:prSet presAssocID="{0DD333CF-D93A-4CAE-A799-16630E6EAE7D}" presName="parTx" presStyleLbl="revTx" presStyleIdx="3" presStyleCnt="4">
        <dgm:presLayoutVars>
          <dgm:chMax val="0"/>
          <dgm:chPref val="0"/>
        </dgm:presLayoutVars>
      </dgm:prSet>
      <dgm:spPr/>
    </dgm:pt>
  </dgm:ptLst>
  <dgm:cxnLst>
    <dgm:cxn modelId="{10FD3529-167A-4862-B285-311C84C44CD9}" srcId="{0F9ADC01-B6BC-43D9-B2DD-A1399812BFDD}" destId="{79763E18-06CB-4734-B2E4-7F79EF85A903}" srcOrd="1" destOrd="0" parTransId="{3C7C5D88-4CDC-430F-908F-B20418BFE8FF}" sibTransId="{538988FE-1A73-4F85-9B36-97D6B6C6579F}"/>
    <dgm:cxn modelId="{4E7CF767-1805-4943-BE2E-85E122DB8F73}" type="presOf" srcId="{B9E004ED-07DD-4F9A-9A4B-40E9F6CC1438}" destId="{C86DF828-5111-4B2E-A85C-FA61F27B122A}" srcOrd="0" destOrd="0" presId="urn:microsoft.com/office/officeart/2018/2/layout/IconVerticalSolidList"/>
    <dgm:cxn modelId="{010CB469-64A3-447F-B616-E20B9E7E4C81}" srcId="{0F9ADC01-B6BC-43D9-B2DD-A1399812BFDD}" destId="{B9E004ED-07DD-4F9A-9A4B-40E9F6CC1438}" srcOrd="0" destOrd="0" parTransId="{50D5FDB3-144F-4008-9854-5F5D9B6685CF}" sibTransId="{80B60CA5-3E1E-47FE-A28D-D7CBE4DE0911}"/>
    <dgm:cxn modelId="{DDFAB26A-A5D2-4FA8-8E2E-74ACFD675A05}" srcId="{0F9ADC01-B6BC-43D9-B2DD-A1399812BFDD}" destId="{0DD333CF-D93A-4CAE-A799-16630E6EAE7D}" srcOrd="3" destOrd="0" parTransId="{12A0D927-ABF6-4549-AA65-46D4802D7850}" sibTransId="{1B44D84A-7538-492C-9B00-238417E4A0F6}"/>
    <dgm:cxn modelId="{F2F9EE84-339F-4430-9A7E-AFB482C4E88E}" srcId="{0F9ADC01-B6BC-43D9-B2DD-A1399812BFDD}" destId="{67A0C8D5-A767-4D5F-9168-C3EB52FB4B8C}" srcOrd="2" destOrd="0" parTransId="{0BFC4F3A-A4F6-4BDD-9EA1-E36BFE18D39B}" sibTransId="{5A713AF0-A4F4-40F2-A2D1-BFAAC43451E6}"/>
    <dgm:cxn modelId="{8B364AB5-463C-4106-91C0-44598EAF249D}" type="presOf" srcId="{79763E18-06CB-4734-B2E4-7F79EF85A903}" destId="{6009A96A-DF9B-4FBE-89AA-94EA6F275B96}" srcOrd="0" destOrd="0" presId="urn:microsoft.com/office/officeart/2018/2/layout/IconVerticalSolidList"/>
    <dgm:cxn modelId="{488272DE-0C53-40D8-87B3-1B69F0576E85}" type="presOf" srcId="{0DD333CF-D93A-4CAE-A799-16630E6EAE7D}" destId="{3B3C1B40-720E-4DD9-862F-EB29A2D37DBA}" srcOrd="0" destOrd="0" presId="urn:microsoft.com/office/officeart/2018/2/layout/IconVerticalSolidList"/>
    <dgm:cxn modelId="{7578EAEB-8F5D-4741-94A3-F4032C9C17E2}" type="presOf" srcId="{67A0C8D5-A767-4D5F-9168-C3EB52FB4B8C}" destId="{2EA7AFF5-E48B-4596-A8BF-399AF0DEB263}" srcOrd="0" destOrd="0" presId="urn:microsoft.com/office/officeart/2018/2/layout/IconVerticalSolidList"/>
    <dgm:cxn modelId="{165F51ED-9FD8-43D3-8804-C7610EBC7065}" type="presOf" srcId="{0F9ADC01-B6BC-43D9-B2DD-A1399812BFDD}" destId="{1A5565B6-328A-4C96-BC5D-3264EB41A378}" srcOrd="0" destOrd="0" presId="urn:microsoft.com/office/officeart/2018/2/layout/IconVerticalSolidList"/>
    <dgm:cxn modelId="{F6A41296-A962-43ED-870B-412DEBBBBFD4}" type="presParOf" srcId="{1A5565B6-328A-4C96-BC5D-3264EB41A378}" destId="{39A93D7F-55FB-4F91-BF43-A2EB91C54247}" srcOrd="0" destOrd="0" presId="urn:microsoft.com/office/officeart/2018/2/layout/IconVerticalSolidList"/>
    <dgm:cxn modelId="{B0006248-9622-492A-AE93-AE346B48AD06}" type="presParOf" srcId="{39A93D7F-55FB-4F91-BF43-A2EB91C54247}" destId="{78AD1B18-AE34-44A8-9199-FB34BA10E65A}" srcOrd="0" destOrd="0" presId="urn:microsoft.com/office/officeart/2018/2/layout/IconVerticalSolidList"/>
    <dgm:cxn modelId="{2E0AADAF-9A10-4B24-87DE-CBAAECEE6946}" type="presParOf" srcId="{39A93D7F-55FB-4F91-BF43-A2EB91C54247}" destId="{5685E703-AA26-4B1A-90EE-DA40B78BA63C}" srcOrd="1" destOrd="0" presId="urn:microsoft.com/office/officeart/2018/2/layout/IconVerticalSolidList"/>
    <dgm:cxn modelId="{65632293-BEA5-48C8-83F8-5196A3DFC19A}" type="presParOf" srcId="{39A93D7F-55FB-4F91-BF43-A2EB91C54247}" destId="{2500B3D0-A8B2-4AA4-97CA-28B36397427C}" srcOrd="2" destOrd="0" presId="urn:microsoft.com/office/officeart/2018/2/layout/IconVerticalSolidList"/>
    <dgm:cxn modelId="{F7B0EE51-427F-4A4D-94D1-7FF1675A03DA}" type="presParOf" srcId="{39A93D7F-55FB-4F91-BF43-A2EB91C54247}" destId="{C86DF828-5111-4B2E-A85C-FA61F27B122A}" srcOrd="3" destOrd="0" presId="urn:microsoft.com/office/officeart/2018/2/layout/IconVerticalSolidList"/>
    <dgm:cxn modelId="{B4111E40-1908-4C09-8E05-D20D4DA73F21}" type="presParOf" srcId="{1A5565B6-328A-4C96-BC5D-3264EB41A378}" destId="{F0A8A676-8464-4D96-B37F-78404C541A2C}" srcOrd="1" destOrd="0" presId="urn:microsoft.com/office/officeart/2018/2/layout/IconVerticalSolidList"/>
    <dgm:cxn modelId="{70D6FBB2-8A70-47DE-A811-1B497F695384}" type="presParOf" srcId="{1A5565B6-328A-4C96-BC5D-3264EB41A378}" destId="{5E09970B-5763-4F2F-B71F-EBB0DB5191C7}" srcOrd="2" destOrd="0" presId="urn:microsoft.com/office/officeart/2018/2/layout/IconVerticalSolidList"/>
    <dgm:cxn modelId="{4B8E2454-04DA-4C36-92D4-4E14A750C034}" type="presParOf" srcId="{5E09970B-5763-4F2F-B71F-EBB0DB5191C7}" destId="{EA1BC62D-5B66-4C27-8A44-1C422A499B3C}" srcOrd="0" destOrd="0" presId="urn:microsoft.com/office/officeart/2018/2/layout/IconVerticalSolidList"/>
    <dgm:cxn modelId="{47AC0629-93DB-49B0-87D1-536991982FB1}" type="presParOf" srcId="{5E09970B-5763-4F2F-B71F-EBB0DB5191C7}" destId="{E19CE77E-188C-4166-99D7-F41F83B4BE60}" srcOrd="1" destOrd="0" presId="urn:microsoft.com/office/officeart/2018/2/layout/IconVerticalSolidList"/>
    <dgm:cxn modelId="{3AF4A8D5-B24C-47B0-A2BE-D76A40BD9011}" type="presParOf" srcId="{5E09970B-5763-4F2F-B71F-EBB0DB5191C7}" destId="{3DD0A8DE-6F01-4DC2-B323-A05B60AF099C}" srcOrd="2" destOrd="0" presId="urn:microsoft.com/office/officeart/2018/2/layout/IconVerticalSolidList"/>
    <dgm:cxn modelId="{B2170045-F7A6-442A-A3A1-62326734752B}" type="presParOf" srcId="{5E09970B-5763-4F2F-B71F-EBB0DB5191C7}" destId="{6009A96A-DF9B-4FBE-89AA-94EA6F275B96}" srcOrd="3" destOrd="0" presId="urn:microsoft.com/office/officeart/2018/2/layout/IconVerticalSolidList"/>
    <dgm:cxn modelId="{ABF81D4B-054E-4C6C-A836-B6EDA3D73F31}" type="presParOf" srcId="{1A5565B6-328A-4C96-BC5D-3264EB41A378}" destId="{70FD009B-B9AD-4C31-A7B1-E1445A17267D}" srcOrd="3" destOrd="0" presId="urn:microsoft.com/office/officeart/2018/2/layout/IconVerticalSolidList"/>
    <dgm:cxn modelId="{58E1AD74-BC1D-4F7F-A089-38F65334958E}" type="presParOf" srcId="{1A5565B6-328A-4C96-BC5D-3264EB41A378}" destId="{4169C3B8-7686-4686-ACB7-EFBD6467AA4A}" srcOrd="4" destOrd="0" presId="urn:microsoft.com/office/officeart/2018/2/layout/IconVerticalSolidList"/>
    <dgm:cxn modelId="{27CD1F0F-31A3-4DDF-9011-410EA123F28A}" type="presParOf" srcId="{4169C3B8-7686-4686-ACB7-EFBD6467AA4A}" destId="{13B47A73-081D-4784-9646-5E8E9C8991E8}" srcOrd="0" destOrd="0" presId="urn:microsoft.com/office/officeart/2018/2/layout/IconVerticalSolidList"/>
    <dgm:cxn modelId="{AA220AE4-E4BC-44B2-9C6C-E36AADE72D6C}" type="presParOf" srcId="{4169C3B8-7686-4686-ACB7-EFBD6467AA4A}" destId="{EF8A59BF-4DCA-41C8-956D-2061B6B9F63D}" srcOrd="1" destOrd="0" presId="urn:microsoft.com/office/officeart/2018/2/layout/IconVerticalSolidList"/>
    <dgm:cxn modelId="{0EE42697-6029-4B6E-9921-F4CEBC67EC82}" type="presParOf" srcId="{4169C3B8-7686-4686-ACB7-EFBD6467AA4A}" destId="{557CB1B2-961D-4905-A802-93F74A6947BF}" srcOrd="2" destOrd="0" presId="urn:microsoft.com/office/officeart/2018/2/layout/IconVerticalSolidList"/>
    <dgm:cxn modelId="{34D89799-C7E6-4D78-A8C6-467F5AEBEEA7}" type="presParOf" srcId="{4169C3B8-7686-4686-ACB7-EFBD6467AA4A}" destId="{2EA7AFF5-E48B-4596-A8BF-399AF0DEB263}" srcOrd="3" destOrd="0" presId="urn:microsoft.com/office/officeart/2018/2/layout/IconVerticalSolidList"/>
    <dgm:cxn modelId="{A4BA70D6-3F9C-45C6-96A7-D8EE8674AB75}" type="presParOf" srcId="{1A5565B6-328A-4C96-BC5D-3264EB41A378}" destId="{A12866A6-BC30-4149-BDC5-8B1403C36466}" srcOrd="5" destOrd="0" presId="urn:microsoft.com/office/officeart/2018/2/layout/IconVerticalSolidList"/>
    <dgm:cxn modelId="{8C733B85-BD36-4F57-AD07-11179C16E9C6}" type="presParOf" srcId="{1A5565B6-328A-4C96-BC5D-3264EB41A378}" destId="{EF1069F3-6F41-41E4-A001-6714DF046F31}" srcOrd="6" destOrd="0" presId="urn:microsoft.com/office/officeart/2018/2/layout/IconVerticalSolidList"/>
    <dgm:cxn modelId="{D45F50EC-7192-4DB3-8594-C236653AA563}" type="presParOf" srcId="{EF1069F3-6F41-41E4-A001-6714DF046F31}" destId="{01656502-A527-40FB-9B85-6C154148F57B}" srcOrd="0" destOrd="0" presId="urn:microsoft.com/office/officeart/2018/2/layout/IconVerticalSolidList"/>
    <dgm:cxn modelId="{27669644-A442-4E33-BA6A-5C784F9FF814}" type="presParOf" srcId="{EF1069F3-6F41-41E4-A001-6714DF046F31}" destId="{73AF3DF6-2BC3-494B-90DB-04FFAFA41370}" srcOrd="1" destOrd="0" presId="urn:microsoft.com/office/officeart/2018/2/layout/IconVerticalSolidList"/>
    <dgm:cxn modelId="{D6F8D8B1-3F6B-45E0-B6F2-E578ED31578D}" type="presParOf" srcId="{EF1069F3-6F41-41E4-A001-6714DF046F31}" destId="{01BFE836-F04A-4195-8E23-36433AF90326}" srcOrd="2" destOrd="0" presId="urn:microsoft.com/office/officeart/2018/2/layout/IconVerticalSolidList"/>
    <dgm:cxn modelId="{7005D452-65DB-4C3E-982D-8A8C631FA384}" type="presParOf" srcId="{EF1069F3-6F41-41E4-A001-6714DF046F31}" destId="{3B3C1B40-720E-4DD9-862F-EB29A2D37DB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ADC01-B6BC-43D9-B2DD-A1399812BFDD}"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B9E004ED-07DD-4F9A-9A4B-40E9F6CC1438}">
      <dgm:prSet/>
      <dgm:spPr/>
      <dgm:t>
        <a:bodyPr/>
        <a:lstStyle/>
        <a:p>
          <a:pPr>
            <a:lnSpc>
              <a:spcPct val="100000"/>
            </a:lnSpc>
          </a:pPr>
          <a:r>
            <a:rPr lang="en-GB" dirty="0">
              <a:latin typeface="Lato" panose="020F0502020204030203" pitchFamily="34" charset="0"/>
              <a:ea typeface="Lato" panose="020F0502020204030203" pitchFamily="34" charset="0"/>
              <a:cs typeface="Lato" panose="020F0502020204030203" pitchFamily="34" charset="0"/>
            </a:rPr>
            <a:t>Not involving industry partners, clinicians, end-users, or regulatory bodies</a:t>
          </a:r>
          <a:endParaRPr lang="en-US" dirty="0">
            <a:latin typeface="Lato" panose="020F0502020204030203" pitchFamily="34" charset="0"/>
            <a:ea typeface="Lato" panose="020F0502020204030203" pitchFamily="34" charset="0"/>
            <a:cs typeface="Lato" panose="020F0502020204030203" pitchFamily="34" charset="0"/>
          </a:endParaRPr>
        </a:p>
      </dgm:t>
    </dgm:pt>
    <dgm:pt modelId="{50D5FDB3-144F-4008-9854-5F5D9B6685CF}" type="parTrans" cxnId="{010CB469-64A3-447F-B616-E20B9E7E4C81}">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80B60CA5-3E1E-47FE-A28D-D7CBE4DE0911}" type="sibTrans" cxnId="{010CB469-64A3-447F-B616-E20B9E7E4C81}">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79763E18-06CB-4734-B2E4-7F79EF85A903}">
      <dgm:prSet/>
      <dgm:spPr/>
      <dgm:t>
        <a:bodyPr/>
        <a:lstStyle/>
        <a:p>
          <a:pPr>
            <a:lnSpc>
              <a:spcPct val="100000"/>
            </a:lnSpc>
          </a:pPr>
          <a:r>
            <a:rPr lang="en-GB" dirty="0">
              <a:latin typeface="Lato" panose="020F0502020204030203" pitchFamily="34" charset="0"/>
              <a:ea typeface="Lato" panose="020F0502020204030203" pitchFamily="34" charset="0"/>
              <a:cs typeface="Lato" panose="020F0502020204030203" pitchFamily="34" charset="0"/>
            </a:rPr>
            <a:t>Needs driven innovation will be prioritised to succeed</a:t>
          </a:r>
          <a:endParaRPr lang="en-US" dirty="0">
            <a:latin typeface="Lato" panose="020F0502020204030203" pitchFamily="34" charset="0"/>
            <a:ea typeface="Lato" panose="020F0502020204030203" pitchFamily="34" charset="0"/>
            <a:cs typeface="Lato" panose="020F0502020204030203" pitchFamily="34" charset="0"/>
          </a:endParaRPr>
        </a:p>
      </dgm:t>
    </dgm:pt>
    <dgm:pt modelId="{3C7C5D88-4CDC-430F-908F-B20418BFE8FF}" type="parTrans" cxnId="{10FD3529-167A-4862-B285-311C84C44CD9}">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538988FE-1A73-4F85-9B36-97D6B6C6579F}" type="sibTrans" cxnId="{10FD3529-167A-4862-B285-311C84C44CD9}">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67A0C8D5-A767-4D5F-9168-C3EB52FB4B8C}">
      <dgm:prSet/>
      <dgm:spPr/>
      <dgm:t>
        <a:bodyPr/>
        <a:lstStyle/>
        <a:p>
          <a:pPr>
            <a:lnSpc>
              <a:spcPct val="100000"/>
            </a:lnSpc>
          </a:pPr>
          <a:r>
            <a:rPr lang="en-GB" dirty="0">
              <a:latin typeface="Lato" panose="020F0502020204030203" pitchFamily="34" charset="0"/>
              <a:ea typeface="Lato" panose="020F0502020204030203" pitchFamily="34" charset="0"/>
              <a:cs typeface="Lato" panose="020F0502020204030203" pitchFamily="34" charset="0"/>
            </a:rPr>
            <a:t>Too much focus  on technical development while neglecting market needs, pricing, or revenue models</a:t>
          </a:r>
          <a:endParaRPr lang="en-US" dirty="0">
            <a:latin typeface="Lato" panose="020F0502020204030203" pitchFamily="34" charset="0"/>
            <a:ea typeface="Lato" panose="020F0502020204030203" pitchFamily="34" charset="0"/>
            <a:cs typeface="Lato" panose="020F0502020204030203" pitchFamily="34" charset="0"/>
          </a:endParaRPr>
        </a:p>
      </dgm:t>
    </dgm:pt>
    <dgm:pt modelId="{0BFC4F3A-A4F6-4BDD-9EA1-E36BFE18D39B}" type="parTrans" cxnId="{F2F9EE84-339F-4430-9A7E-AFB482C4E88E}">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5A713AF0-A4F4-40F2-A2D1-BFAAC43451E6}" type="sibTrans" cxnId="{F2F9EE84-339F-4430-9A7E-AFB482C4E88E}">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0DD333CF-D93A-4CAE-A799-16630E6EAE7D}">
      <dgm:prSet/>
      <dgm:spPr/>
      <dgm:t>
        <a:bodyPr/>
        <a:lstStyle/>
        <a:p>
          <a:pPr>
            <a:lnSpc>
              <a:spcPct val="100000"/>
            </a:lnSpc>
          </a:pPr>
          <a:r>
            <a:rPr lang="en-GB" dirty="0">
              <a:latin typeface="Lato" panose="020F0502020204030203" pitchFamily="34" charset="0"/>
              <a:ea typeface="Lato" panose="020F0502020204030203" pitchFamily="34" charset="0"/>
              <a:cs typeface="Lato" panose="020F0502020204030203" pitchFamily="34" charset="0"/>
            </a:rPr>
            <a:t>Unforeseen technical difficulties or implementation issues</a:t>
          </a:r>
          <a:endParaRPr lang="en-US" dirty="0">
            <a:latin typeface="Lato" panose="020F0502020204030203" pitchFamily="34" charset="0"/>
            <a:ea typeface="Lato" panose="020F0502020204030203" pitchFamily="34" charset="0"/>
            <a:cs typeface="Lato" panose="020F0502020204030203" pitchFamily="34" charset="0"/>
          </a:endParaRPr>
        </a:p>
      </dgm:t>
    </dgm:pt>
    <dgm:pt modelId="{12A0D927-ABF6-4549-AA65-46D4802D7850}" type="parTrans" cxnId="{DDFAB26A-A5D2-4FA8-8E2E-74ACFD675A05}">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1B44D84A-7538-492C-9B00-238417E4A0F6}" type="sibTrans" cxnId="{DDFAB26A-A5D2-4FA8-8E2E-74ACFD675A05}">
      <dgm:prSet/>
      <dgm:spPr/>
      <dgm:t>
        <a:bodyPr/>
        <a:lstStyle/>
        <a:p>
          <a:endParaRPr lang="en-US">
            <a:latin typeface="Lato" panose="020F0502020204030203" pitchFamily="34" charset="0"/>
            <a:ea typeface="Lato" panose="020F0502020204030203" pitchFamily="34" charset="0"/>
            <a:cs typeface="Lato" panose="020F0502020204030203" pitchFamily="34" charset="0"/>
          </a:endParaRPr>
        </a:p>
      </dgm:t>
    </dgm:pt>
    <dgm:pt modelId="{1A5565B6-328A-4C96-BC5D-3264EB41A378}" type="pres">
      <dgm:prSet presAssocID="{0F9ADC01-B6BC-43D9-B2DD-A1399812BFDD}" presName="root" presStyleCnt="0">
        <dgm:presLayoutVars>
          <dgm:dir/>
          <dgm:resizeHandles val="exact"/>
        </dgm:presLayoutVars>
      </dgm:prSet>
      <dgm:spPr/>
    </dgm:pt>
    <dgm:pt modelId="{39A93D7F-55FB-4F91-BF43-A2EB91C54247}" type="pres">
      <dgm:prSet presAssocID="{B9E004ED-07DD-4F9A-9A4B-40E9F6CC1438}" presName="compNode" presStyleCnt="0"/>
      <dgm:spPr/>
    </dgm:pt>
    <dgm:pt modelId="{78AD1B18-AE34-44A8-9199-FB34BA10E65A}" type="pres">
      <dgm:prSet presAssocID="{B9E004ED-07DD-4F9A-9A4B-40E9F6CC1438}" presName="bgRect" presStyleLbl="bgShp" presStyleIdx="0" presStyleCnt="4"/>
      <dgm:spPr/>
    </dgm:pt>
    <dgm:pt modelId="{5685E703-AA26-4B1A-90EE-DA40B78BA63C}" type="pres">
      <dgm:prSet presAssocID="{B9E004ED-07DD-4F9A-9A4B-40E9F6CC143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 Sign"/>
        </a:ext>
      </dgm:extLst>
    </dgm:pt>
    <dgm:pt modelId="{2500B3D0-A8B2-4AA4-97CA-28B36397427C}" type="pres">
      <dgm:prSet presAssocID="{B9E004ED-07DD-4F9A-9A4B-40E9F6CC1438}" presName="spaceRect" presStyleCnt="0"/>
      <dgm:spPr/>
    </dgm:pt>
    <dgm:pt modelId="{C86DF828-5111-4B2E-A85C-FA61F27B122A}" type="pres">
      <dgm:prSet presAssocID="{B9E004ED-07DD-4F9A-9A4B-40E9F6CC1438}" presName="parTx" presStyleLbl="revTx" presStyleIdx="0" presStyleCnt="4">
        <dgm:presLayoutVars>
          <dgm:chMax val="0"/>
          <dgm:chPref val="0"/>
        </dgm:presLayoutVars>
      </dgm:prSet>
      <dgm:spPr/>
    </dgm:pt>
    <dgm:pt modelId="{F0A8A676-8464-4D96-B37F-78404C541A2C}" type="pres">
      <dgm:prSet presAssocID="{80B60CA5-3E1E-47FE-A28D-D7CBE4DE0911}" presName="sibTrans" presStyleCnt="0"/>
      <dgm:spPr/>
    </dgm:pt>
    <dgm:pt modelId="{5E09970B-5763-4F2F-B71F-EBB0DB5191C7}" type="pres">
      <dgm:prSet presAssocID="{79763E18-06CB-4734-B2E4-7F79EF85A903}" presName="compNode" presStyleCnt="0"/>
      <dgm:spPr/>
    </dgm:pt>
    <dgm:pt modelId="{EA1BC62D-5B66-4C27-8A44-1C422A499B3C}" type="pres">
      <dgm:prSet presAssocID="{79763E18-06CB-4734-B2E4-7F79EF85A903}" presName="bgRect" presStyleLbl="bgShp" presStyleIdx="1" presStyleCnt="4"/>
      <dgm:spPr/>
    </dgm:pt>
    <dgm:pt modelId="{E19CE77E-188C-4166-99D7-F41F83B4BE60}" type="pres">
      <dgm:prSet presAssocID="{79763E18-06CB-4734-B2E4-7F79EF85A9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3DD0A8DE-6F01-4DC2-B323-A05B60AF099C}" type="pres">
      <dgm:prSet presAssocID="{79763E18-06CB-4734-B2E4-7F79EF85A903}" presName="spaceRect" presStyleCnt="0"/>
      <dgm:spPr/>
    </dgm:pt>
    <dgm:pt modelId="{6009A96A-DF9B-4FBE-89AA-94EA6F275B96}" type="pres">
      <dgm:prSet presAssocID="{79763E18-06CB-4734-B2E4-7F79EF85A903}" presName="parTx" presStyleLbl="revTx" presStyleIdx="1" presStyleCnt="4">
        <dgm:presLayoutVars>
          <dgm:chMax val="0"/>
          <dgm:chPref val="0"/>
        </dgm:presLayoutVars>
      </dgm:prSet>
      <dgm:spPr/>
    </dgm:pt>
    <dgm:pt modelId="{70FD009B-B9AD-4C31-A7B1-E1445A17267D}" type="pres">
      <dgm:prSet presAssocID="{538988FE-1A73-4F85-9B36-97D6B6C6579F}" presName="sibTrans" presStyleCnt="0"/>
      <dgm:spPr/>
    </dgm:pt>
    <dgm:pt modelId="{4169C3B8-7686-4686-ACB7-EFBD6467AA4A}" type="pres">
      <dgm:prSet presAssocID="{67A0C8D5-A767-4D5F-9168-C3EB52FB4B8C}" presName="compNode" presStyleCnt="0"/>
      <dgm:spPr/>
    </dgm:pt>
    <dgm:pt modelId="{13B47A73-081D-4784-9646-5E8E9C8991E8}" type="pres">
      <dgm:prSet presAssocID="{67A0C8D5-A767-4D5F-9168-C3EB52FB4B8C}" presName="bgRect" presStyleLbl="bgShp" presStyleIdx="2" presStyleCnt="4"/>
      <dgm:spPr/>
    </dgm:pt>
    <dgm:pt modelId="{EF8A59BF-4DCA-41C8-956D-2061B6B9F63D}" type="pres">
      <dgm:prSet presAssocID="{67A0C8D5-A767-4D5F-9168-C3EB52FB4B8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557CB1B2-961D-4905-A802-93F74A6947BF}" type="pres">
      <dgm:prSet presAssocID="{67A0C8D5-A767-4D5F-9168-C3EB52FB4B8C}" presName="spaceRect" presStyleCnt="0"/>
      <dgm:spPr/>
    </dgm:pt>
    <dgm:pt modelId="{2EA7AFF5-E48B-4596-A8BF-399AF0DEB263}" type="pres">
      <dgm:prSet presAssocID="{67A0C8D5-A767-4D5F-9168-C3EB52FB4B8C}" presName="parTx" presStyleLbl="revTx" presStyleIdx="2" presStyleCnt="4">
        <dgm:presLayoutVars>
          <dgm:chMax val="0"/>
          <dgm:chPref val="0"/>
        </dgm:presLayoutVars>
      </dgm:prSet>
      <dgm:spPr/>
    </dgm:pt>
    <dgm:pt modelId="{A12866A6-BC30-4149-BDC5-8B1403C36466}" type="pres">
      <dgm:prSet presAssocID="{5A713AF0-A4F4-40F2-A2D1-BFAAC43451E6}" presName="sibTrans" presStyleCnt="0"/>
      <dgm:spPr/>
    </dgm:pt>
    <dgm:pt modelId="{EF1069F3-6F41-41E4-A001-6714DF046F31}" type="pres">
      <dgm:prSet presAssocID="{0DD333CF-D93A-4CAE-A799-16630E6EAE7D}" presName="compNode" presStyleCnt="0"/>
      <dgm:spPr/>
    </dgm:pt>
    <dgm:pt modelId="{01656502-A527-40FB-9B85-6C154148F57B}" type="pres">
      <dgm:prSet presAssocID="{0DD333CF-D93A-4CAE-A799-16630E6EAE7D}" presName="bgRect" presStyleLbl="bgShp" presStyleIdx="3" presStyleCnt="4"/>
      <dgm:spPr/>
    </dgm:pt>
    <dgm:pt modelId="{73AF3DF6-2BC3-494B-90DB-04FFAFA41370}" type="pres">
      <dgm:prSet presAssocID="{0DD333CF-D93A-4CAE-A799-16630E6EAE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01BFE836-F04A-4195-8E23-36433AF90326}" type="pres">
      <dgm:prSet presAssocID="{0DD333CF-D93A-4CAE-A799-16630E6EAE7D}" presName="spaceRect" presStyleCnt="0"/>
      <dgm:spPr/>
    </dgm:pt>
    <dgm:pt modelId="{3B3C1B40-720E-4DD9-862F-EB29A2D37DBA}" type="pres">
      <dgm:prSet presAssocID="{0DD333CF-D93A-4CAE-A799-16630E6EAE7D}" presName="parTx" presStyleLbl="revTx" presStyleIdx="3" presStyleCnt="4">
        <dgm:presLayoutVars>
          <dgm:chMax val="0"/>
          <dgm:chPref val="0"/>
        </dgm:presLayoutVars>
      </dgm:prSet>
      <dgm:spPr/>
    </dgm:pt>
  </dgm:ptLst>
  <dgm:cxnLst>
    <dgm:cxn modelId="{10FD3529-167A-4862-B285-311C84C44CD9}" srcId="{0F9ADC01-B6BC-43D9-B2DD-A1399812BFDD}" destId="{79763E18-06CB-4734-B2E4-7F79EF85A903}" srcOrd="1" destOrd="0" parTransId="{3C7C5D88-4CDC-430F-908F-B20418BFE8FF}" sibTransId="{538988FE-1A73-4F85-9B36-97D6B6C6579F}"/>
    <dgm:cxn modelId="{4E7CF767-1805-4943-BE2E-85E122DB8F73}" type="presOf" srcId="{B9E004ED-07DD-4F9A-9A4B-40E9F6CC1438}" destId="{C86DF828-5111-4B2E-A85C-FA61F27B122A}" srcOrd="0" destOrd="0" presId="urn:microsoft.com/office/officeart/2018/2/layout/IconVerticalSolidList"/>
    <dgm:cxn modelId="{010CB469-64A3-447F-B616-E20B9E7E4C81}" srcId="{0F9ADC01-B6BC-43D9-B2DD-A1399812BFDD}" destId="{B9E004ED-07DD-4F9A-9A4B-40E9F6CC1438}" srcOrd="0" destOrd="0" parTransId="{50D5FDB3-144F-4008-9854-5F5D9B6685CF}" sibTransId="{80B60CA5-3E1E-47FE-A28D-D7CBE4DE0911}"/>
    <dgm:cxn modelId="{DDFAB26A-A5D2-4FA8-8E2E-74ACFD675A05}" srcId="{0F9ADC01-B6BC-43D9-B2DD-A1399812BFDD}" destId="{0DD333CF-D93A-4CAE-A799-16630E6EAE7D}" srcOrd="3" destOrd="0" parTransId="{12A0D927-ABF6-4549-AA65-46D4802D7850}" sibTransId="{1B44D84A-7538-492C-9B00-238417E4A0F6}"/>
    <dgm:cxn modelId="{F2F9EE84-339F-4430-9A7E-AFB482C4E88E}" srcId="{0F9ADC01-B6BC-43D9-B2DD-A1399812BFDD}" destId="{67A0C8D5-A767-4D5F-9168-C3EB52FB4B8C}" srcOrd="2" destOrd="0" parTransId="{0BFC4F3A-A4F6-4BDD-9EA1-E36BFE18D39B}" sibTransId="{5A713AF0-A4F4-40F2-A2D1-BFAAC43451E6}"/>
    <dgm:cxn modelId="{8B364AB5-463C-4106-91C0-44598EAF249D}" type="presOf" srcId="{79763E18-06CB-4734-B2E4-7F79EF85A903}" destId="{6009A96A-DF9B-4FBE-89AA-94EA6F275B96}" srcOrd="0" destOrd="0" presId="urn:microsoft.com/office/officeart/2018/2/layout/IconVerticalSolidList"/>
    <dgm:cxn modelId="{488272DE-0C53-40D8-87B3-1B69F0576E85}" type="presOf" srcId="{0DD333CF-D93A-4CAE-A799-16630E6EAE7D}" destId="{3B3C1B40-720E-4DD9-862F-EB29A2D37DBA}" srcOrd="0" destOrd="0" presId="urn:microsoft.com/office/officeart/2018/2/layout/IconVerticalSolidList"/>
    <dgm:cxn modelId="{7578EAEB-8F5D-4741-94A3-F4032C9C17E2}" type="presOf" srcId="{67A0C8D5-A767-4D5F-9168-C3EB52FB4B8C}" destId="{2EA7AFF5-E48B-4596-A8BF-399AF0DEB263}" srcOrd="0" destOrd="0" presId="urn:microsoft.com/office/officeart/2018/2/layout/IconVerticalSolidList"/>
    <dgm:cxn modelId="{165F51ED-9FD8-43D3-8804-C7610EBC7065}" type="presOf" srcId="{0F9ADC01-B6BC-43D9-B2DD-A1399812BFDD}" destId="{1A5565B6-328A-4C96-BC5D-3264EB41A378}" srcOrd="0" destOrd="0" presId="urn:microsoft.com/office/officeart/2018/2/layout/IconVerticalSolidList"/>
    <dgm:cxn modelId="{F6A41296-A962-43ED-870B-412DEBBBBFD4}" type="presParOf" srcId="{1A5565B6-328A-4C96-BC5D-3264EB41A378}" destId="{39A93D7F-55FB-4F91-BF43-A2EB91C54247}" srcOrd="0" destOrd="0" presId="urn:microsoft.com/office/officeart/2018/2/layout/IconVerticalSolidList"/>
    <dgm:cxn modelId="{B0006248-9622-492A-AE93-AE346B48AD06}" type="presParOf" srcId="{39A93D7F-55FB-4F91-BF43-A2EB91C54247}" destId="{78AD1B18-AE34-44A8-9199-FB34BA10E65A}" srcOrd="0" destOrd="0" presId="urn:microsoft.com/office/officeart/2018/2/layout/IconVerticalSolidList"/>
    <dgm:cxn modelId="{2E0AADAF-9A10-4B24-87DE-CBAAECEE6946}" type="presParOf" srcId="{39A93D7F-55FB-4F91-BF43-A2EB91C54247}" destId="{5685E703-AA26-4B1A-90EE-DA40B78BA63C}" srcOrd="1" destOrd="0" presId="urn:microsoft.com/office/officeart/2018/2/layout/IconVerticalSolidList"/>
    <dgm:cxn modelId="{65632293-BEA5-48C8-83F8-5196A3DFC19A}" type="presParOf" srcId="{39A93D7F-55FB-4F91-BF43-A2EB91C54247}" destId="{2500B3D0-A8B2-4AA4-97CA-28B36397427C}" srcOrd="2" destOrd="0" presId="urn:microsoft.com/office/officeart/2018/2/layout/IconVerticalSolidList"/>
    <dgm:cxn modelId="{F7B0EE51-427F-4A4D-94D1-7FF1675A03DA}" type="presParOf" srcId="{39A93D7F-55FB-4F91-BF43-A2EB91C54247}" destId="{C86DF828-5111-4B2E-A85C-FA61F27B122A}" srcOrd="3" destOrd="0" presId="urn:microsoft.com/office/officeart/2018/2/layout/IconVerticalSolidList"/>
    <dgm:cxn modelId="{B4111E40-1908-4C09-8E05-D20D4DA73F21}" type="presParOf" srcId="{1A5565B6-328A-4C96-BC5D-3264EB41A378}" destId="{F0A8A676-8464-4D96-B37F-78404C541A2C}" srcOrd="1" destOrd="0" presId="urn:microsoft.com/office/officeart/2018/2/layout/IconVerticalSolidList"/>
    <dgm:cxn modelId="{70D6FBB2-8A70-47DE-A811-1B497F695384}" type="presParOf" srcId="{1A5565B6-328A-4C96-BC5D-3264EB41A378}" destId="{5E09970B-5763-4F2F-B71F-EBB0DB5191C7}" srcOrd="2" destOrd="0" presId="urn:microsoft.com/office/officeart/2018/2/layout/IconVerticalSolidList"/>
    <dgm:cxn modelId="{4B8E2454-04DA-4C36-92D4-4E14A750C034}" type="presParOf" srcId="{5E09970B-5763-4F2F-B71F-EBB0DB5191C7}" destId="{EA1BC62D-5B66-4C27-8A44-1C422A499B3C}" srcOrd="0" destOrd="0" presId="urn:microsoft.com/office/officeart/2018/2/layout/IconVerticalSolidList"/>
    <dgm:cxn modelId="{47AC0629-93DB-49B0-87D1-536991982FB1}" type="presParOf" srcId="{5E09970B-5763-4F2F-B71F-EBB0DB5191C7}" destId="{E19CE77E-188C-4166-99D7-F41F83B4BE60}" srcOrd="1" destOrd="0" presId="urn:microsoft.com/office/officeart/2018/2/layout/IconVerticalSolidList"/>
    <dgm:cxn modelId="{3AF4A8D5-B24C-47B0-A2BE-D76A40BD9011}" type="presParOf" srcId="{5E09970B-5763-4F2F-B71F-EBB0DB5191C7}" destId="{3DD0A8DE-6F01-4DC2-B323-A05B60AF099C}" srcOrd="2" destOrd="0" presId="urn:microsoft.com/office/officeart/2018/2/layout/IconVerticalSolidList"/>
    <dgm:cxn modelId="{B2170045-F7A6-442A-A3A1-62326734752B}" type="presParOf" srcId="{5E09970B-5763-4F2F-B71F-EBB0DB5191C7}" destId="{6009A96A-DF9B-4FBE-89AA-94EA6F275B96}" srcOrd="3" destOrd="0" presId="urn:microsoft.com/office/officeart/2018/2/layout/IconVerticalSolidList"/>
    <dgm:cxn modelId="{ABF81D4B-054E-4C6C-A836-B6EDA3D73F31}" type="presParOf" srcId="{1A5565B6-328A-4C96-BC5D-3264EB41A378}" destId="{70FD009B-B9AD-4C31-A7B1-E1445A17267D}" srcOrd="3" destOrd="0" presId="urn:microsoft.com/office/officeart/2018/2/layout/IconVerticalSolidList"/>
    <dgm:cxn modelId="{58E1AD74-BC1D-4F7F-A089-38F65334958E}" type="presParOf" srcId="{1A5565B6-328A-4C96-BC5D-3264EB41A378}" destId="{4169C3B8-7686-4686-ACB7-EFBD6467AA4A}" srcOrd="4" destOrd="0" presId="urn:microsoft.com/office/officeart/2018/2/layout/IconVerticalSolidList"/>
    <dgm:cxn modelId="{27CD1F0F-31A3-4DDF-9011-410EA123F28A}" type="presParOf" srcId="{4169C3B8-7686-4686-ACB7-EFBD6467AA4A}" destId="{13B47A73-081D-4784-9646-5E8E9C8991E8}" srcOrd="0" destOrd="0" presId="urn:microsoft.com/office/officeart/2018/2/layout/IconVerticalSolidList"/>
    <dgm:cxn modelId="{AA220AE4-E4BC-44B2-9C6C-E36AADE72D6C}" type="presParOf" srcId="{4169C3B8-7686-4686-ACB7-EFBD6467AA4A}" destId="{EF8A59BF-4DCA-41C8-956D-2061B6B9F63D}" srcOrd="1" destOrd="0" presId="urn:microsoft.com/office/officeart/2018/2/layout/IconVerticalSolidList"/>
    <dgm:cxn modelId="{0EE42697-6029-4B6E-9921-F4CEBC67EC82}" type="presParOf" srcId="{4169C3B8-7686-4686-ACB7-EFBD6467AA4A}" destId="{557CB1B2-961D-4905-A802-93F74A6947BF}" srcOrd="2" destOrd="0" presId="urn:microsoft.com/office/officeart/2018/2/layout/IconVerticalSolidList"/>
    <dgm:cxn modelId="{34D89799-C7E6-4D78-A8C6-467F5AEBEEA7}" type="presParOf" srcId="{4169C3B8-7686-4686-ACB7-EFBD6467AA4A}" destId="{2EA7AFF5-E48B-4596-A8BF-399AF0DEB263}" srcOrd="3" destOrd="0" presId="urn:microsoft.com/office/officeart/2018/2/layout/IconVerticalSolidList"/>
    <dgm:cxn modelId="{A4BA70D6-3F9C-45C6-96A7-D8EE8674AB75}" type="presParOf" srcId="{1A5565B6-328A-4C96-BC5D-3264EB41A378}" destId="{A12866A6-BC30-4149-BDC5-8B1403C36466}" srcOrd="5" destOrd="0" presId="urn:microsoft.com/office/officeart/2018/2/layout/IconVerticalSolidList"/>
    <dgm:cxn modelId="{8C733B85-BD36-4F57-AD07-11179C16E9C6}" type="presParOf" srcId="{1A5565B6-328A-4C96-BC5D-3264EB41A378}" destId="{EF1069F3-6F41-41E4-A001-6714DF046F31}" srcOrd="6" destOrd="0" presId="urn:microsoft.com/office/officeart/2018/2/layout/IconVerticalSolidList"/>
    <dgm:cxn modelId="{D45F50EC-7192-4DB3-8594-C236653AA563}" type="presParOf" srcId="{EF1069F3-6F41-41E4-A001-6714DF046F31}" destId="{01656502-A527-40FB-9B85-6C154148F57B}" srcOrd="0" destOrd="0" presId="urn:microsoft.com/office/officeart/2018/2/layout/IconVerticalSolidList"/>
    <dgm:cxn modelId="{27669644-A442-4E33-BA6A-5C784F9FF814}" type="presParOf" srcId="{EF1069F3-6F41-41E4-A001-6714DF046F31}" destId="{73AF3DF6-2BC3-494B-90DB-04FFAFA41370}" srcOrd="1" destOrd="0" presId="urn:microsoft.com/office/officeart/2018/2/layout/IconVerticalSolidList"/>
    <dgm:cxn modelId="{D6F8D8B1-3F6B-45E0-B6F2-E578ED31578D}" type="presParOf" srcId="{EF1069F3-6F41-41E4-A001-6714DF046F31}" destId="{01BFE836-F04A-4195-8E23-36433AF90326}" srcOrd="2" destOrd="0" presId="urn:microsoft.com/office/officeart/2018/2/layout/IconVerticalSolidList"/>
    <dgm:cxn modelId="{7005D452-65DB-4C3E-982D-8A8C631FA384}" type="presParOf" srcId="{EF1069F3-6F41-41E4-A001-6714DF046F31}" destId="{3B3C1B40-720E-4DD9-862F-EB29A2D37DBA}"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D6355-D082-4DCB-BDD9-E48D0094D013}">
      <dsp:nvSpPr>
        <dsp:cNvPr id="0" name=""/>
        <dsp:cNvSpPr/>
      </dsp:nvSpPr>
      <dsp:spPr>
        <a:xfrm>
          <a:off x="0" y="393893"/>
          <a:ext cx="10372946" cy="7271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B577E-5772-4FDF-8105-635C5E3ADF74}">
      <dsp:nvSpPr>
        <dsp:cNvPr id="0" name=""/>
        <dsp:cNvSpPr/>
      </dsp:nvSpPr>
      <dsp:spPr>
        <a:xfrm>
          <a:off x="219974" y="557511"/>
          <a:ext cx="399953" cy="399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1C1F3B-A97A-407B-BDA2-10BCD8B20234}">
      <dsp:nvSpPr>
        <dsp:cNvPr id="0" name=""/>
        <dsp:cNvSpPr/>
      </dsp:nvSpPr>
      <dsp:spPr>
        <a:xfrm>
          <a:off x="839903" y="393893"/>
          <a:ext cx="9533042" cy="727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961" tIns="76961" rIns="76961" bIns="76961" numCol="1" spcCol="1270" anchor="ctr" anchorCtr="0">
          <a:noAutofit/>
        </a:bodyPr>
        <a:lstStyle/>
        <a:p>
          <a:pPr marL="0" lvl="0" indent="0" algn="l" defTabSz="800100">
            <a:lnSpc>
              <a:spcPct val="100000"/>
            </a:lnSpc>
            <a:spcBef>
              <a:spcPct val="0"/>
            </a:spcBef>
            <a:spcAft>
              <a:spcPct val="35000"/>
            </a:spcAft>
            <a:buNone/>
          </a:pPr>
          <a:r>
            <a:rPr lang="en-GB" sz="1800" b="1" kern="1200" dirty="0">
              <a:latin typeface="Lato" panose="020F0502020204030203" pitchFamily="34" charset="0"/>
              <a:ea typeface="Lato" panose="020F0502020204030203" pitchFamily="34" charset="0"/>
              <a:cs typeface="Lato" panose="020F0502020204030203" pitchFamily="34" charset="0"/>
            </a:rPr>
            <a:t>Life sciences, innovation, medical technologies and Research and Development (R&amp;D) are critical for delivering these missions.</a:t>
          </a:r>
          <a:endParaRPr lang="en-US" sz="1800" kern="1200" dirty="0">
            <a:latin typeface="Lato" panose="020F0502020204030203" pitchFamily="34" charset="0"/>
            <a:ea typeface="Lato" panose="020F0502020204030203" pitchFamily="34" charset="0"/>
            <a:cs typeface="Lato" panose="020F0502020204030203" pitchFamily="34" charset="0"/>
          </a:endParaRPr>
        </a:p>
      </dsp:txBody>
      <dsp:txXfrm>
        <a:off x="839903" y="393893"/>
        <a:ext cx="9533042" cy="727188"/>
      </dsp:txXfrm>
    </dsp:sp>
    <dsp:sp modelId="{828C001A-D130-4A37-81CD-1D9FA335CF51}">
      <dsp:nvSpPr>
        <dsp:cNvPr id="0" name=""/>
        <dsp:cNvSpPr/>
      </dsp:nvSpPr>
      <dsp:spPr>
        <a:xfrm>
          <a:off x="0" y="1302880"/>
          <a:ext cx="10372946" cy="7271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4870DD-8A0C-4C21-9144-339DFE81E9BB}">
      <dsp:nvSpPr>
        <dsp:cNvPr id="0" name=""/>
        <dsp:cNvSpPr/>
      </dsp:nvSpPr>
      <dsp:spPr>
        <a:xfrm>
          <a:off x="219974" y="1466497"/>
          <a:ext cx="399953" cy="399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CE002-1F28-43CE-ADBB-079C4E6769E0}">
      <dsp:nvSpPr>
        <dsp:cNvPr id="0" name=""/>
        <dsp:cNvSpPr/>
      </dsp:nvSpPr>
      <dsp:spPr>
        <a:xfrm>
          <a:off x="839903" y="1302880"/>
          <a:ext cx="9533042" cy="727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961" tIns="76961" rIns="76961" bIns="76961" numCol="1" spcCol="1270" anchor="ctr" anchorCtr="0">
          <a:noAutofit/>
        </a:bodyPr>
        <a:lstStyle/>
        <a:p>
          <a:pPr marL="0" lvl="0" indent="0" algn="l" defTabSz="800100">
            <a:lnSpc>
              <a:spcPct val="100000"/>
            </a:lnSpc>
            <a:spcBef>
              <a:spcPct val="0"/>
            </a:spcBef>
            <a:spcAft>
              <a:spcPct val="35000"/>
            </a:spcAft>
            <a:buNone/>
          </a:pPr>
          <a:r>
            <a:rPr lang="en-GB" sz="1800" b="1" kern="1200" dirty="0">
              <a:latin typeface="Lato" panose="020F0502020204030203" pitchFamily="34" charset="0"/>
              <a:ea typeface="Lato" panose="020F0502020204030203" pitchFamily="34" charset="0"/>
              <a:cs typeface="Lato" panose="020F0502020204030203" pitchFamily="34" charset="0"/>
            </a:rPr>
            <a:t>Health and care research powers the country’s life science sector and technical advantage.</a:t>
          </a:r>
          <a:endParaRPr lang="en-US" sz="1800" kern="1200" dirty="0">
            <a:latin typeface="Lato" panose="020F0502020204030203" pitchFamily="34" charset="0"/>
            <a:ea typeface="Lato" panose="020F0502020204030203" pitchFamily="34" charset="0"/>
            <a:cs typeface="Lato" panose="020F0502020204030203" pitchFamily="34" charset="0"/>
          </a:endParaRPr>
        </a:p>
      </dsp:txBody>
      <dsp:txXfrm>
        <a:off x="839903" y="1302880"/>
        <a:ext cx="9533042" cy="727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2BD89-DDDC-4561-9A54-0E6D3270D1F5}">
      <dsp:nvSpPr>
        <dsp:cNvPr id="0" name=""/>
        <dsp:cNvSpPr/>
      </dsp:nvSpPr>
      <dsp:spPr>
        <a:xfrm rot="5400000">
          <a:off x="3227786" y="719715"/>
          <a:ext cx="1127184" cy="135783"/>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C870E1-764D-48AC-A316-67AEEA2F059C}">
      <dsp:nvSpPr>
        <dsp:cNvPr id="0" name=""/>
        <dsp:cNvSpPr/>
      </dsp:nvSpPr>
      <dsp:spPr>
        <a:xfrm>
          <a:off x="3487464" y="906"/>
          <a:ext cx="1508707" cy="9052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Lack of Demand Signalling and Horizon Scanning </a:t>
          </a:r>
          <a:endParaRPr lang="en-US" sz="1300" kern="1200" dirty="0"/>
        </a:p>
      </dsp:txBody>
      <dsp:txXfrm>
        <a:off x="3513977" y="27419"/>
        <a:ext cx="1455681" cy="852198"/>
      </dsp:txXfrm>
    </dsp:sp>
    <dsp:sp modelId="{0EADBE60-B2B5-46DA-B2E7-C48E334F1D39}">
      <dsp:nvSpPr>
        <dsp:cNvPr id="0" name=""/>
        <dsp:cNvSpPr/>
      </dsp:nvSpPr>
      <dsp:spPr>
        <a:xfrm rot="5400000">
          <a:off x="3227786" y="1851246"/>
          <a:ext cx="1127184" cy="135783"/>
        </a:xfrm>
        <a:prstGeom prst="rect">
          <a:avLst/>
        </a:prstGeom>
        <a:solidFill>
          <a:schemeClr val="accent4">
            <a:hueOff val="-573855"/>
            <a:satOff val="2360"/>
            <a:lumOff val="252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A90905-FADD-4C18-8487-C2DF5886E73C}">
      <dsp:nvSpPr>
        <dsp:cNvPr id="0" name=""/>
        <dsp:cNvSpPr/>
      </dsp:nvSpPr>
      <dsp:spPr>
        <a:xfrm>
          <a:off x="3487464" y="1132437"/>
          <a:ext cx="1508707" cy="905224"/>
        </a:xfrm>
        <a:prstGeom prst="roundRect">
          <a:avLst>
            <a:gd name="adj" fmla="val 10000"/>
          </a:avLst>
        </a:prstGeom>
        <a:solidFill>
          <a:schemeClr val="accent4">
            <a:hueOff val="-502123"/>
            <a:satOff val="2065"/>
            <a:lumOff val="2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Disconnected funding programmes and infrastructure</a:t>
          </a:r>
          <a:endParaRPr lang="en-US" sz="1300" kern="1200" dirty="0"/>
        </a:p>
      </dsp:txBody>
      <dsp:txXfrm>
        <a:off x="3513977" y="1158950"/>
        <a:ext cx="1455681" cy="852198"/>
      </dsp:txXfrm>
    </dsp:sp>
    <dsp:sp modelId="{2324DB83-B498-4502-BD20-DAE2CFC77D9A}">
      <dsp:nvSpPr>
        <dsp:cNvPr id="0" name=""/>
        <dsp:cNvSpPr/>
      </dsp:nvSpPr>
      <dsp:spPr>
        <a:xfrm>
          <a:off x="3793552" y="2417011"/>
          <a:ext cx="2002235" cy="135783"/>
        </a:xfrm>
        <a:prstGeom prst="rect">
          <a:avLst/>
        </a:prstGeom>
        <a:solidFill>
          <a:schemeClr val="accent4">
            <a:hueOff val="-1147710"/>
            <a:satOff val="4720"/>
            <a:lumOff val="504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5F2030-6E63-4C72-96A8-D9F9DBBAB3B8}">
      <dsp:nvSpPr>
        <dsp:cNvPr id="0" name=""/>
        <dsp:cNvSpPr/>
      </dsp:nvSpPr>
      <dsp:spPr>
        <a:xfrm>
          <a:off x="3487464" y="2263968"/>
          <a:ext cx="1508707" cy="905224"/>
        </a:xfrm>
        <a:prstGeom prst="roundRect">
          <a:avLst>
            <a:gd name="adj" fmla="val 10000"/>
          </a:avLst>
        </a:prstGeom>
        <a:solidFill>
          <a:schemeClr val="accent4">
            <a:hueOff val="-1004246"/>
            <a:satOff val="4130"/>
            <a:lumOff val="4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Very little late-stage funding</a:t>
          </a:r>
          <a:endParaRPr lang="en-US" sz="1300" kern="1200" dirty="0"/>
        </a:p>
      </dsp:txBody>
      <dsp:txXfrm>
        <a:off x="3513977" y="2290481"/>
        <a:ext cx="1455681" cy="852198"/>
      </dsp:txXfrm>
    </dsp:sp>
    <dsp:sp modelId="{D4794B4E-5246-480C-AD86-297A1CB9C17B}">
      <dsp:nvSpPr>
        <dsp:cNvPr id="0" name=""/>
        <dsp:cNvSpPr/>
      </dsp:nvSpPr>
      <dsp:spPr>
        <a:xfrm rot="16200000">
          <a:off x="5234368" y="1851246"/>
          <a:ext cx="1127184" cy="135783"/>
        </a:xfrm>
        <a:prstGeom prst="rect">
          <a:avLst/>
        </a:prstGeom>
        <a:solidFill>
          <a:schemeClr val="accent4">
            <a:hueOff val="-1721565"/>
            <a:satOff val="7080"/>
            <a:lumOff val="756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C9A79B-DF61-4BB2-B57A-AE3DF8F935A1}">
      <dsp:nvSpPr>
        <dsp:cNvPr id="0" name=""/>
        <dsp:cNvSpPr/>
      </dsp:nvSpPr>
      <dsp:spPr>
        <a:xfrm>
          <a:off x="5494046" y="2263968"/>
          <a:ext cx="1508707" cy="905224"/>
        </a:xfrm>
        <a:prstGeom prst="roundRect">
          <a:avLst>
            <a:gd name="adj" fmla="val 10000"/>
          </a:avLst>
        </a:prstGeom>
        <a:solidFill>
          <a:schemeClr val="accent4">
            <a:hueOff val="-1506369"/>
            <a:satOff val="6195"/>
            <a:lumOff val="66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Unclear regulatory system for health tech</a:t>
          </a:r>
          <a:endParaRPr lang="en-US" sz="1300" kern="1200" dirty="0"/>
        </a:p>
      </dsp:txBody>
      <dsp:txXfrm>
        <a:off x="5520559" y="2290481"/>
        <a:ext cx="1455681" cy="852198"/>
      </dsp:txXfrm>
    </dsp:sp>
    <dsp:sp modelId="{F5535CC9-65F2-451F-BFB5-BED65A98354F}">
      <dsp:nvSpPr>
        <dsp:cNvPr id="0" name=""/>
        <dsp:cNvSpPr/>
      </dsp:nvSpPr>
      <dsp:spPr>
        <a:xfrm rot="16200000">
          <a:off x="5234368" y="719715"/>
          <a:ext cx="1127184" cy="135783"/>
        </a:xfrm>
        <a:prstGeom prst="rect">
          <a:avLst/>
        </a:prstGeom>
        <a:solidFill>
          <a:schemeClr val="accent4">
            <a:hueOff val="-2295420"/>
            <a:satOff val="9439"/>
            <a:lumOff val="1008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BE1A74-02C5-4389-90F5-9003EB58B51F}">
      <dsp:nvSpPr>
        <dsp:cNvPr id="0" name=""/>
        <dsp:cNvSpPr/>
      </dsp:nvSpPr>
      <dsp:spPr>
        <a:xfrm>
          <a:off x="5494046" y="1132437"/>
          <a:ext cx="1508707" cy="905224"/>
        </a:xfrm>
        <a:prstGeom prst="roundRect">
          <a:avLst>
            <a:gd name="adj" fmla="val 10000"/>
          </a:avLst>
        </a:prstGeom>
        <a:solidFill>
          <a:schemeClr val="accent4">
            <a:hueOff val="-2008492"/>
            <a:satOff val="8259"/>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Little pull through from the system</a:t>
          </a:r>
          <a:endParaRPr lang="en-US" sz="1300" kern="1200" dirty="0"/>
        </a:p>
      </dsp:txBody>
      <dsp:txXfrm>
        <a:off x="5520559" y="1158950"/>
        <a:ext cx="1455681" cy="852198"/>
      </dsp:txXfrm>
    </dsp:sp>
    <dsp:sp modelId="{8ABFB754-77F2-4FA7-8C31-CD33618B765A}">
      <dsp:nvSpPr>
        <dsp:cNvPr id="0" name=""/>
        <dsp:cNvSpPr/>
      </dsp:nvSpPr>
      <dsp:spPr>
        <a:xfrm>
          <a:off x="5800133" y="153950"/>
          <a:ext cx="2002235" cy="135783"/>
        </a:xfrm>
        <a:prstGeom prst="rect">
          <a:avLst/>
        </a:prstGeom>
        <a:solidFill>
          <a:schemeClr val="accent4">
            <a:hueOff val="-2869275"/>
            <a:satOff val="11799"/>
            <a:lumOff val="126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6BF0C1-59ED-4BE2-835E-3A63D868DA67}">
      <dsp:nvSpPr>
        <dsp:cNvPr id="0" name=""/>
        <dsp:cNvSpPr/>
      </dsp:nvSpPr>
      <dsp:spPr>
        <a:xfrm>
          <a:off x="5494046" y="906"/>
          <a:ext cx="1508707" cy="905224"/>
        </a:xfrm>
        <a:prstGeom prst="roundRect">
          <a:avLst>
            <a:gd name="adj" fmla="val 10000"/>
          </a:avLst>
        </a:prstGeom>
        <a:solidFill>
          <a:schemeClr val="accent4">
            <a:hueOff val="-2510615"/>
            <a:satOff val="10324"/>
            <a:lumOff val="1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dirty="0"/>
            <a:t>Lack of</a:t>
          </a:r>
          <a:r>
            <a:rPr lang="en-GB" sz="1300" kern="1200" dirty="0">
              <a:latin typeface="Arial"/>
            </a:rPr>
            <a:t> implementation</a:t>
          </a:r>
          <a:r>
            <a:rPr lang="en-GB" sz="1300" kern="1200" dirty="0"/>
            <a:t> science</a:t>
          </a:r>
          <a:endParaRPr lang="en-US" sz="1300" kern="1200" dirty="0"/>
        </a:p>
      </dsp:txBody>
      <dsp:txXfrm>
        <a:off x="5520559" y="27419"/>
        <a:ext cx="1455681" cy="852198"/>
      </dsp:txXfrm>
    </dsp:sp>
    <dsp:sp modelId="{F2B18FAF-289E-4A40-B991-882F60FA36FC}">
      <dsp:nvSpPr>
        <dsp:cNvPr id="0" name=""/>
        <dsp:cNvSpPr/>
      </dsp:nvSpPr>
      <dsp:spPr>
        <a:xfrm rot="5400000">
          <a:off x="7240949" y="719715"/>
          <a:ext cx="1127184" cy="135783"/>
        </a:xfrm>
        <a:prstGeom prst="rect">
          <a:avLst/>
        </a:prstGeom>
        <a:solidFill>
          <a:schemeClr val="accent4">
            <a:hueOff val="-3443129"/>
            <a:satOff val="14159"/>
            <a:lumOff val="1512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FD5315-C500-464C-B8B3-1B65C38251F2}">
      <dsp:nvSpPr>
        <dsp:cNvPr id="0" name=""/>
        <dsp:cNvSpPr/>
      </dsp:nvSpPr>
      <dsp:spPr>
        <a:xfrm>
          <a:off x="7500627" y="906"/>
          <a:ext cx="1508707" cy="905224"/>
        </a:xfrm>
        <a:prstGeom prst="roundRect">
          <a:avLst>
            <a:gd name="adj" fmla="val 10000"/>
          </a:avLst>
        </a:prstGeom>
        <a:solidFill>
          <a:schemeClr val="accent4">
            <a:hueOff val="-3012738"/>
            <a:satOff val="12389"/>
            <a:lumOff val="132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Unprepared regulatory frameworks, </a:t>
          </a:r>
          <a:endParaRPr lang="en-US" sz="1300" kern="1200" dirty="0"/>
        </a:p>
      </dsp:txBody>
      <dsp:txXfrm>
        <a:off x="7527140" y="27419"/>
        <a:ext cx="1455681" cy="852198"/>
      </dsp:txXfrm>
    </dsp:sp>
    <dsp:sp modelId="{AD19794A-1CB8-44DB-83A3-E2D99EA2050E}">
      <dsp:nvSpPr>
        <dsp:cNvPr id="0" name=""/>
        <dsp:cNvSpPr/>
      </dsp:nvSpPr>
      <dsp:spPr>
        <a:xfrm rot="5400000">
          <a:off x="7240949" y="1851246"/>
          <a:ext cx="1127184" cy="135783"/>
        </a:xfrm>
        <a:prstGeom prst="rect">
          <a:avLst/>
        </a:prstGeom>
        <a:solidFill>
          <a:schemeClr val="accent4">
            <a:hueOff val="-4016984"/>
            <a:satOff val="16519"/>
            <a:lumOff val="1764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A426D2A-9A92-4AEC-BBE1-4043B4C0E44A}">
      <dsp:nvSpPr>
        <dsp:cNvPr id="0" name=""/>
        <dsp:cNvSpPr/>
      </dsp:nvSpPr>
      <dsp:spPr>
        <a:xfrm>
          <a:off x="7500627" y="1132437"/>
          <a:ext cx="1508707" cy="905224"/>
        </a:xfrm>
        <a:prstGeom prst="roundRect">
          <a:avLst>
            <a:gd name="adj" fmla="val 10000"/>
          </a:avLst>
        </a:prstGeom>
        <a:solidFill>
          <a:schemeClr val="accent4">
            <a:hueOff val="-3514861"/>
            <a:satOff val="14454"/>
            <a:lumOff val="154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Unclear routes into procurement </a:t>
          </a:r>
          <a:endParaRPr lang="en-US" sz="1300" kern="1200" dirty="0"/>
        </a:p>
      </dsp:txBody>
      <dsp:txXfrm>
        <a:off x="7527140" y="1158950"/>
        <a:ext cx="1455681" cy="852198"/>
      </dsp:txXfrm>
    </dsp:sp>
    <dsp:sp modelId="{3B11FF8F-2D3E-4BC7-B47D-2B466E3538D9}">
      <dsp:nvSpPr>
        <dsp:cNvPr id="0" name=""/>
        <dsp:cNvSpPr/>
      </dsp:nvSpPr>
      <dsp:spPr>
        <a:xfrm>
          <a:off x="7500627" y="2263968"/>
          <a:ext cx="1508707" cy="905224"/>
        </a:xfrm>
        <a:prstGeom prst="roundRect">
          <a:avLst>
            <a:gd name="adj" fmla="val 10000"/>
          </a:avLst>
        </a:prstGeom>
        <a:solidFill>
          <a:schemeClr val="accent4">
            <a:hueOff val="-4016984"/>
            <a:satOff val="16519"/>
            <a:lumOff val="176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Lack of capacity of health and care staff. </a:t>
          </a:r>
          <a:endParaRPr lang="en-US" sz="1300" kern="1200" dirty="0"/>
        </a:p>
      </dsp:txBody>
      <dsp:txXfrm>
        <a:off x="7527140" y="2290481"/>
        <a:ext cx="1455681" cy="8521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D1B18-AE34-44A8-9199-FB34BA10E65A}">
      <dsp:nvSpPr>
        <dsp:cNvPr id="0" name=""/>
        <dsp:cNvSpPr/>
      </dsp:nvSpPr>
      <dsp:spPr>
        <a:xfrm>
          <a:off x="0" y="1194"/>
          <a:ext cx="5710601" cy="605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5E703-AA26-4B1A-90EE-DA40B78BA63C}">
      <dsp:nvSpPr>
        <dsp:cNvPr id="0" name=""/>
        <dsp:cNvSpPr/>
      </dsp:nvSpPr>
      <dsp:spPr>
        <a:xfrm>
          <a:off x="183131" y="137407"/>
          <a:ext cx="332965" cy="3329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6DF828-5111-4B2E-A85C-FA61F27B122A}">
      <dsp:nvSpPr>
        <dsp:cNvPr id="0" name=""/>
        <dsp:cNvSpPr/>
      </dsp:nvSpPr>
      <dsp:spPr>
        <a:xfrm>
          <a:off x="699227" y="1194"/>
          <a:ext cx="5011373" cy="605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71" tIns="64071" rIns="64071" bIns="64071" numCol="1" spcCol="1270" anchor="ctr" anchorCtr="0">
          <a:noAutofit/>
        </a:bodyPr>
        <a:lstStyle/>
        <a:p>
          <a:pPr marL="0" lvl="0" indent="0" algn="l" defTabSz="977900">
            <a:lnSpc>
              <a:spcPct val="100000"/>
            </a:lnSpc>
            <a:spcBef>
              <a:spcPct val="0"/>
            </a:spcBef>
            <a:spcAft>
              <a:spcPct val="35000"/>
            </a:spcAft>
            <a:buNone/>
          </a:pPr>
          <a:r>
            <a:rPr lang="en-GB" sz="2200" b="1" kern="1200" dirty="0">
              <a:latin typeface="Lato" panose="020F0502020204030203" pitchFamily="34" charset="0"/>
              <a:ea typeface="Lato" panose="020F0502020204030203" pitchFamily="34" charset="0"/>
              <a:cs typeface="Lato" panose="020F0502020204030203" pitchFamily="34" charset="0"/>
            </a:rPr>
            <a:t>Neglecting Stakeholder Engagement</a:t>
          </a:r>
          <a:endParaRPr lang="en-US" sz="2200" kern="1200" dirty="0">
            <a:latin typeface="Lato" panose="020F0502020204030203" pitchFamily="34" charset="0"/>
            <a:ea typeface="Lato" panose="020F0502020204030203" pitchFamily="34" charset="0"/>
            <a:cs typeface="Lato" panose="020F0502020204030203" pitchFamily="34" charset="0"/>
          </a:endParaRPr>
        </a:p>
      </dsp:txBody>
      <dsp:txXfrm>
        <a:off x="699227" y="1194"/>
        <a:ext cx="5011373" cy="605391"/>
      </dsp:txXfrm>
    </dsp:sp>
    <dsp:sp modelId="{EA1BC62D-5B66-4C27-8A44-1C422A499B3C}">
      <dsp:nvSpPr>
        <dsp:cNvPr id="0" name=""/>
        <dsp:cNvSpPr/>
      </dsp:nvSpPr>
      <dsp:spPr>
        <a:xfrm>
          <a:off x="0" y="757934"/>
          <a:ext cx="5710601" cy="605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CE77E-188C-4166-99D7-F41F83B4BE60}">
      <dsp:nvSpPr>
        <dsp:cNvPr id="0" name=""/>
        <dsp:cNvSpPr/>
      </dsp:nvSpPr>
      <dsp:spPr>
        <a:xfrm>
          <a:off x="183131" y="894147"/>
          <a:ext cx="332965" cy="3329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09A96A-DF9B-4FBE-89AA-94EA6F275B96}">
      <dsp:nvSpPr>
        <dsp:cNvPr id="0" name=""/>
        <dsp:cNvSpPr/>
      </dsp:nvSpPr>
      <dsp:spPr>
        <a:xfrm>
          <a:off x="699227" y="757934"/>
          <a:ext cx="5011373" cy="605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71" tIns="64071" rIns="64071" bIns="64071" numCol="1" spcCol="1270" anchor="ctr" anchorCtr="0">
          <a:noAutofit/>
        </a:bodyPr>
        <a:lstStyle/>
        <a:p>
          <a:pPr marL="0" lvl="0" indent="0" algn="l" defTabSz="977900">
            <a:lnSpc>
              <a:spcPct val="100000"/>
            </a:lnSpc>
            <a:spcBef>
              <a:spcPct val="0"/>
            </a:spcBef>
            <a:spcAft>
              <a:spcPct val="35000"/>
            </a:spcAft>
            <a:buNone/>
          </a:pPr>
          <a:r>
            <a:rPr lang="en-GB" sz="2200" b="1" kern="1200" dirty="0">
              <a:latin typeface="Lato" panose="020F0502020204030203" pitchFamily="34" charset="0"/>
              <a:ea typeface="Lato" panose="020F0502020204030203" pitchFamily="34" charset="0"/>
              <a:cs typeface="Lato" panose="020F0502020204030203" pitchFamily="34" charset="0"/>
            </a:rPr>
            <a:t>Lack of Demand</a:t>
          </a:r>
          <a:endParaRPr lang="en-US" sz="2200" kern="1200" dirty="0">
            <a:latin typeface="Lato" panose="020F0502020204030203" pitchFamily="34" charset="0"/>
            <a:ea typeface="Lato" panose="020F0502020204030203" pitchFamily="34" charset="0"/>
            <a:cs typeface="Lato" panose="020F0502020204030203" pitchFamily="34" charset="0"/>
          </a:endParaRPr>
        </a:p>
      </dsp:txBody>
      <dsp:txXfrm>
        <a:off x="699227" y="757934"/>
        <a:ext cx="5011373" cy="605391"/>
      </dsp:txXfrm>
    </dsp:sp>
    <dsp:sp modelId="{13B47A73-081D-4784-9646-5E8E9C8991E8}">
      <dsp:nvSpPr>
        <dsp:cNvPr id="0" name=""/>
        <dsp:cNvSpPr/>
      </dsp:nvSpPr>
      <dsp:spPr>
        <a:xfrm>
          <a:off x="0" y="1514673"/>
          <a:ext cx="5710601" cy="605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8A59BF-4DCA-41C8-956D-2061B6B9F63D}">
      <dsp:nvSpPr>
        <dsp:cNvPr id="0" name=""/>
        <dsp:cNvSpPr/>
      </dsp:nvSpPr>
      <dsp:spPr>
        <a:xfrm>
          <a:off x="183131" y="1650887"/>
          <a:ext cx="332965" cy="3329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A7AFF5-E48B-4596-A8BF-399AF0DEB263}">
      <dsp:nvSpPr>
        <dsp:cNvPr id="0" name=""/>
        <dsp:cNvSpPr/>
      </dsp:nvSpPr>
      <dsp:spPr>
        <a:xfrm>
          <a:off x="699227" y="1514673"/>
          <a:ext cx="5011373" cy="605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71" tIns="64071" rIns="64071" bIns="64071" numCol="1" spcCol="1270" anchor="ctr" anchorCtr="0">
          <a:noAutofit/>
        </a:bodyPr>
        <a:lstStyle/>
        <a:p>
          <a:pPr marL="0" lvl="0" indent="0" algn="l" defTabSz="977900">
            <a:lnSpc>
              <a:spcPct val="100000"/>
            </a:lnSpc>
            <a:spcBef>
              <a:spcPct val="0"/>
            </a:spcBef>
            <a:spcAft>
              <a:spcPct val="35000"/>
            </a:spcAft>
            <a:buNone/>
          </a:pPr>
          <a:r>
            <a:rPr lang="en-GB" sz="2200" b="1" kern="1200" dirty="0">
              <a:latin typeface="Lato" panose="020F0502020204030203" pitchFamily="34" charset="0"/>
              <a:ea typeface="Lato" panose="020F0502020204030203" pitchFamily="34" charset="0"/>
              <a:cs typeface="Lato" panose="020F0502020204030203" pitchFamily="34" charset="0"/>
            </a:rPr>
            <a:t>Weak Business Model</a:t>
          </a:r>
          <a:endParaRPr lang="en-US" sz="2200" kern="1200" dirty="0">
            <a:latin typeface="Lato" panose="020F0502020204030203" pitchFamily="34" charset="0"/>
            <a:ea typeface="Lato" panose="020F0502020204030203" pitchFamily="34" charset="0"/>
            <a:cs typeface="Lato" panose="020F0502020204030203" pitchFamily="34" charset="0"/>
          </a:endParaRPr>
        </a:p>
      </dsp:txBody>
      <dsp:txXfrm>
        <a:off x="699227" y="1514673"/>
        <a:ext cx="5011373" cy="605391"/>
      </dsp:txXfrm>
    </dsp:sp>
    <dsp:sp modelId="{01656502-A527-40FB-9B85-6C154148F57B}">
      <dsp:nvSpPr>
        <dsp:cNvPr id="0" name=""/>
        <dsp:cNvSpPr/>
      </dsp:nvSpPr>
      <dsp:spPr>
        <a:xfrm>
          <a:off x="0" y="2271413"/>
          <a:ext cx="5710601" cy="605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AF3DF6-2BC3-494B-90DB-04FFAFA41370}">
      <dsp:nvSpPr>
        <dsp:cNvPr id="0" name=""/>
        <dsp:cNvSpPr/>
      </dsp:nvSpPr>
      <dsp:spPr>
        <a:xfrm>
          <a:off x="183131" y="2407626"/>
          <a:ext cx="332965" cy="3329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3C1B40-720E-4DD9-862F-EB29A2D37DBA}">
      <dsp:nvSpPr>
        <dsp:cNvPr id="0" name=""/>
        <dsp:cNvSpPr/>
      </dsp:nvSpPr>
      <dsp:spPr>
        <a:xfrm>
          <a:off x="699227" y="2271413"/>
          <a:ext cx="5011373" cy="605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71" tIns="64071" rIns="64071" bIns="64071" numCol="1" spcCol="1270" anchor="ctr" anchorCtr="0">
          <a:noAutofit/>
        </a:bodyPr>
        <a:lstStyle/>
        <a:p>
          <a:pPr marL="0" lvl="0" indent="0" algn="l" defTabSz="977900">
            <a:lnSpc>
              <a:spcPct val="100000"/>
            </a:lnSpc>
            <a:spcBef>
              <a:spcPct val="0"/>
            </a:spcBef>
            <a:spcAft>
              <a:spcPct val="35000"/>
            </a:spcAft>
            <a:buNone/>
          </a:pPr>
          <a:r>
            <a:rPr lang="en-GB" sz="2200" b="1" kern="1200" dirty="0">
              <a:latin typeface="Lato" panose="020F0502020204030203" pitchFamily="34" charset="0"/>
              <a:ea typeface="Lato" panose="020F0502020204030203" pitchFamily="34" charset="0"/>
              <a:cs typeface="Lato" panose="020F0502020204030203" pitchFamily="34" charset="0"/>
            </a:rPr>
            <a:t>Scalability and Adoption Issues</a:t>
          </a:r>
          <a:endParaRPr lang="en-US" sz="2200" kern="1200" dirty="0">
            <a:latin typeface="Lato" panose="020F0502020204030203" pitchFamily="34" charset="0"/>
            <a:ea typeface="Lato" panose="020F0502020204030203" pitchFamily="34" charset="0"/>
            <a:cs typeface="Lato" panose="020F0502020204030203" pitchFamily="34" charset="0"/>
          </a:endParaRPr>
        </a:p>
      </dsp:txBody>
      <dsp:txXfrm>
        <a:off x="699227" y="2271413"/>
        <a:ext cx="5011373" cy="6053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D1B18-AE34-44A8-9199-FB34BA10E65A}">
      <dsp:nvSpPr>
        <dsp:cNvPr id="0" name=""/>
        <dsp:cNvSpPr/>
      </dsp:nvSpPr>
      <dsp:spPr>
        <a:xfrm>
          <a:off x="0" y="1194"/>
          <a:ext cx="5411576" cy="605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5E703-AA26-4B1A-90EE-DA40B78BA63C}">
      <dsp:nvSpPr>
        <dsp:cNvPr id="0" name=""/>
        <dsp:cNvSpPr/>
      </dsp:nvSpPr>
      <dsp:spPr>
        <a:xfrm>
          <a:off x="183131" y="137407"/>
          <a:ext cx="332965" cy="3329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6DF828-5111-4B2E-A85C-FA61F27B122A}">
      <dsp:nvSpPr>
        <dsp:cNvPr id="0" name=""/>
        <dsp:cNvSpPr/>
      </dsp:nvSpPr>
      <dsp:spPr>
        <a:xfrm>
          <a:off x="699227" y="1194"/>
          <a:ext cx="4712348" cy="605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71" tIns="64071" rIns="64071" bIns="64071"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Lato" panose="020F0502020204030203" pitchFamily="34" charset="0"/>
              <a:ea typeface="Lato" panose="020F0502020204030203" pitchFamily="34" charset="0"/>
              <a:cs typeface="Lato" panose="020F0502020204030203" pitchFamily="34" charset="0"/>
            </a:rPr>
            <a:t>Not involving industry partners, clinicians, end-users, or regulatory bodies</a:t>
          </a:r>
          <a:endParaRPr lang="en-US" sz="1400" kern="1200" dirty="0">
            <a:latin typeface="Lato" panose="020F0502020204030203" pitchFamily="34" charset="0"/>
            <a:ea typeface="Lato" panose="020F0502020204030203" pitchFamily="34" charset="0"/>
            <a:cs typeface="Lato" panose="020F0502020204030203" pitchFamily="34" charset="0"/>
          </a:endParaRPr>
        </a:p>
      </dsp:txBody>
      <dsp:txXfrm>
        <a:off x="699227" y="1194"/>
        <a:ext cx="4712348" cy="605391"/>
      </dsp:txXfrm>
    </dsp:sp>
    <dsp:sp modelId="{EA1BC62D-5B66-4C27-8A44-1C422A499B3C}">
      <dsp:nvSpPr>
        <dsp:cNvPr id="0" name=""/>
        <dsp:cNvSpPr/>
      </dsp:nvSpPr>
      <dsp:spPr>
        <a:xfrm>
          <a:off x="0" y="757934"/>
          <a:ext cx="5411576" cy="605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CE77E-188C-4166-99D7-F41F83B4BE60}">
      <dsp:nvSpPr>
        <dsp:cNvPr id="0" name=""/>
        <dsp:cNvSpPr/>
      </dsp:nvSpPr>
      <dsp:spPr>
        <a:xfrm>
          <a:off x="183131" y="894147"/>
          <a:ext cx="332965" cy="3329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09A96A-DF9B-4FBE-89AA-94EA6F275B96}">
      <dsp:nvSpPr>
        <dsp:cNvPr id="0" name=""/>
        <dsp:cNvSpPr/>
      </dsp:nvSpPr>
      <dsp:spPr>
        <a:xfrm>
          <a:off x="699227" y="757934"/>
          <a:ext cx="4712348" cy="605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71" tIns="64071" rIns="64071" bIns="64071"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Lato" panose="020F0502020204030203" pitchFamily="34" charset="0"/>
              <a:ea typeface="Lato" panose="020F0502020204030203" pitchFamily="34" charset="0"/>
              <a:cs typeface="Lato" panose="020F0502020204030203" pitchFamily="34" charset="0"/>
            </a:rPr>
            <a:t>Needs driven innovation will be prioritised to succeed</a:t>
          </a:r>
          <a:endParaRPr lang="en-US" sz="1400" kern="1200" dirty="0">
            <a:latin typeface="Lato" panose="020F0502020204030203" pitchFamily="34" charset="0"/>
            <a:ea typeface="Lato" panose="020F0502020204030203" pitchFamily="34" charset="0"/>
            <a:cs typeface="Lato" panose="020F0502020204030203" pitchFamily="34" charset="0"/>
          </a:endParaRPr>
        </a:p>
      </dsp:txBody>
      <dsp:txXfrm>
        <a:off x="699227" y="757934"/>
        <a:ext cx="4712348" cy="605391"/>
      </dsp:txXfrm>
    </dsp:sp>
    <dsp:sp modelId="{13B47A73-081D-4784-9646-5E8E9C8991E8}">
      <dsp:nvSpPr>
        <dsp:cNvPr id="0" name=""/>
        <dsp:cNvSpPr/>
      </dsp:nvSpPr>
      <dsp:spPr>
        <a:xfrm>
          <a:off x="0" y="1514673"/>
          <a:ext cx="5411576" cy="605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8A59BF-4DCA-41C8-956D-2061B6B9F63D}">
      <dsp:nvSpPr>
        <dsp:cNvPr id="0" name=""/>
        <dsp:cNvSpPr/>
      </dsp:nvSpPr>
      <dsp:spPr>
        <a:xfrm>
          <a:off x="183131" y="1650887"/>
          <a:ext cx="332965" cy="3329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A7AFF5-E48B-4596-A8BF-399AF0DEB263}">
      <dsp:nvSpPr>
        <dsp:cNvPr id="0" name=""/>
        <dsp:cNvSpPr/>
      </dsp:nvSpPr>
      <dsp:spPr>
        <a:xfrm>
          <a:off x="699227" y="1514673"/>
          <a:ext cx="4712348" cy="605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71" tIns="64071" rIns="64071" bIns="64071"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Lato" panose="020F0502020204030203" pitchFamily="34" charset="0"/>
              <a:ea typeface="Lato" panose="020F0502020204030203" pitchFamily="34" charset="0"/>
              <a:cs typeface="Lato" panose="020F0502020204030203" pitchFamily="34" charset="0"/>
            </a:rPr>
            <a:t>Too much focus  on technical development while neglecting market needs, pricing, or revenue models</a:t>
          </a:r>
          <a:endParaRPr lang="en-US" sz="1400" kern="1200" dirty="0">
            <a:latin typeface="Lato" panose="020F0502020204030203" pitchFamily="34" charset="0"/>
            <a:ea typeface="Lato" panose="020F0502020204030203" pitchFamily="34" charset="0"/>
            <a:cs typeface="Lato" panose="020F0502020204030203" pitchFamily="34" charset="0"/>
          </a:endParaRPr>
        </a:p>
      </dsp:txBody>
      <dsp:txXfrm>
        <a:off x="699227" y="1514673"/>
        <a:ext cx="4712348" cy="605391"/>
      </dsp:txXfrm>
    </dsp:sp>
    <dsp:sp modelId="{01656502-A527-40FB-9B85-6C154148F57B}">
      <dsp:nvSpPr>
        <dsp:cNvPr id="0" name=""/>
        <dsp:cNvSpPr/>
      </dsp:nvSpPr>
      <dsp:spPr>
        <a:xfrm>
          <a:off x="0" y="2271413"/>
          <a:ext cx="5411576" cy="60539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AF3DF6-2BC3-494B-90DB-04FFAFA41370}">
      <dsp:nvSpPr>
        <dsp:cNvPr id="0" name=""/>
        <dsp:cNvSpPr/>
      </dsp:nvSpPr>
      <dsp:spPr>
        <a:xfrm>
          <a:off x="183131" y="2407626"/>
          <a:ext cx="332965" cy="3329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3C1B40-720E-4DD9-862F-EB29A2D37DBA}">
      <dsp:nvSpPr>
        <dsp:cNvPr id="0" name=""/>
        <dsp:cNvSpPr/>
      </dsp:nvSpPr>
      <dsp:spPr>
        <a:xfrm>
          <a:off x="699227" y="2271413"/>
          <a:ext cx="4712348" cy="605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71" tIns="64071" rIns="64071" bIns="64071" numCol="1" spcCol="1270" anchor="ctr" anchorCtr="0">
          <a:noAutofit/>
        </a:bodyPr>
        <a:lstStyle/>
        <a:p>
          <a:pPr marL="0" lvl="0" indent="0" algn="l" defTabSz="622300">
            <a:lnSpc>
              <a:spcPct val="100000"/>
            </a:lnSpc>
            <a:spcBef>
              <a:spcPct val="0"/>
            </a:spcBef>
            <a:spcAft>
              <a:spcPct val="35000"/>
            </a:spcAft>
            <a:buNone/>
          </a:pPr>
          <a:r>
            <a:rPr lang="en-GB" sz="1400" kern="1200" dirty="0">
              <a:latin typeface="Lato" panose="020F0502020204030203" pitchFamily="34" charset="0"/>
              <a:ea typeface="Lato" panose="020F0502020204030203" pitchFamily="34" charset="0"/>
              <a:cs typeface="Lato" panose="020F0502020204030203" pitchFamily="34" charset="0"/>
            </a:rPr>
            <a:t>Unforeseen technical difficulties or implementation issues</a:t>
          </a:r>
          <a:endParaRPr lang="en-US" sz="1400" kern="1200" dirty="0">
            <a:latin typeface="Lato" panose="020F0502020204030203" pitchFamily="34" charset="0"/>
            <a:ea typeface="Lato" panose="020F0502020204030203" pitchFamily="34" charset="0"/>
            <a:cs typeface="Lato" panose="020F0502020204030203" pitchFamily="34" charset="0"/>
          </a:endParaRPr>
        </a:p>
      </dsp:txBody>
      <dsp:txXfrm>
        <a:off x="699227" y="2271413"/>
        <a:ext cx="4712348" cy="6053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11D31-D389-237D-3507-654EA5FE4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0E763-836D-7233-910D-FA60B5D206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3ADC186-40A6-D041-9A68-7603C7B7E0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CAED1A-B849-DE37-6DBB-7B11B3B9F178}"/>
              </a:ext>
            </a:extLst>
          </p:cNvPr>
          <p:cNvSpPr>
            <a:spLocks noGrp="1"/>
          </p:cNvSpPr>
          <p:nvPr>
            <p:ph type="sldNum" sz="quarter" idx="5"/>
          </p:nvPr>
        </p:nvSpPr>
        <p:spPr/>
        <p:txBody>
          <a:bodyPr/>
          <a:lstStyle/>
          <a:p>
            <a:fld id="{51C0CBA8-F14A-B048-A6C7-CDFC2B659316}" type="slidenum">
              <a:rPr lang="en-US" smtClean="0"/>
              <a:t>1</a:t>
            </a:fld>
            <a:endParaRPr lang="en-US"/>
          </a:p>
        </p:txBody>
      </p:sp>
    </p:spTree>
    <p:extLst>
      <p:ext uri="{BB962C8B-B14F-4D97-AF65-F5344CB8AC3E}">
        <p14:creationId xmlns:p14="http://schemas.microsoft.com/office/powerpoint/2010/main" val="2102180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endParaRPr sz="90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3351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336FD0CA-C1A0-293D-54CB-68E12B446E9C}"/>
            </a:ext>
          </a:extLst>
        </p:cNvPr>
        <p:cNvGrpSpPr/>
        <p:nvPr/>
      </p:nvGrpSpPr>
      <p:grpSpPr>
        <a:xfrm>
          <a:off x="0" y="0"/>
          <a:ext cx="0" cy="0"/>
          <a:chOff x="0" y="0"/>
          <a:chExt cx="0" cy="0"/>
        </a:xfrm>
      </p:grpSpPr>
      <p:sp>
        <p:nvSpPr>
          <p:cNvPr id="857" name="Google Shape;857;g2e9db85867b_0_22:notes">
            <a:extLst>
              <a:ext uri="{FF2B5EF4-FFF2-40B4-BE49-F238E27FC236}">
                <a16:creationId xmlns:a16="http://schemas.microsoft.com/office/drawing/2014/main" id="{C5DB799C-6DDA-22AF-4BC5-079EC453A3A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SofS</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and </a:t>
            </a: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SpAds</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are keen to include something on Wearables in the 10 Year Health Plan. This was communicated publicly as part of the 10YHP launch last year. </a:t>
            </a:r>
            <a:endParaRPr sz="900" dirty="0">
              <a:solidFill>
                <a:schemeClr val="dk1"/>
              </a:solidFill>
            </a:endParaRPr>
          </a:p>
        </p:txBody>
      </p:sp>
      <p:sp>
        <p:nvSpPr>
          <p:cNvPr id="858" name="Google Shape;858;g2e9db85867b_0_22:notes">
            <a:extLst>
              <a:ext uri="{FF2B5EF4-FFF2-40B4-BE49-F238E27FC236}">
                <a16:creationId xmlns:a16="http://schemas.microsoft.com/office/drawing/2014/main" id="{6EE2F407-2940-87CB-F347-8A1A58DE45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835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endParaRPr sz="90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1338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endParaRPr sz="90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173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GB" sz="3200" b="0" i="0" dirty="0">
                <a:solidFill>
                  <a:srgbClr val="212529"/>
                </a:solidFill>
                <a:effectLst/>
                <a:latin typeface="Lato" panose="020F0502020204030203" pitchFamily="34" charset="0"/>
              </a:rPr>
              <a:t>Our </a:t>
            </a:r>
            <a:r>
              <a:rPr lang="en-GB" sz="3200" b="0" i="0" dirty="0" err="1">
                <a:solidFill>
                  <a:srgbClr val="212529"/>
                </a:solidFill>
                <a:effectLst/>
                <a:latin typeface="Lato" panose="020F0502020204030203" pitchFamily="34" charset="0"/>
              </a:rPr>
              <a:t>HealthTech</a:t>
            </a:r>
            <a:r>
              <a:rPr lang="en-GB" sz="3200" b="0" i="0" dirty="0">
                <a:solidFill>
                  <a:srgbClr val="212529"/>
                </a:solidFill>
                <a:effectLst/>
                <a:latin typeface="Lato" panose="020F0502020204030203" pitchFamily="34" charset="0"/>
              </a:rPr>
              <a:t> Research Centres (HRCs) are centres of excellence located in leading NHS organisations across England.</a:t>
            </a:r>
          </a:p>
          <a:p>
            <a:pPr algn="l"/>
            <a:r>
              <a:rPr lang="en-GB" sz="3200" b="0" i="0" dirty="0">
                <a:solidFill>
                  <a:srgbClr val="212529"/>
                </a:solidFill>
                <a:effectLst/>
                <a:latin typeface="Lato" panose="020F0502020204030203" pitchFamily="34" charset="0"/>
              </a:rPr>
              <a:t>They accelerate the development of healthcare technologies to improve the effectiveness and quality of health and care services. They do this by helping medical device, digital technology and diagnostic companies (collectively known as </a:t>
            </a:r>
            <a:r>
              <a:rPr lang="en-GB" sz="3200" b="0" i="0" dirty="0" err="1">
                <a:solidFill>
                  <a:srgbClr val="212529"/>
                </a:solidFill>
                <a:effectLst/>
                <a:latin typeface="Lato" panose="020F0502020204030203" pitchFamily="34" charset="0"/>
              </a:rPr>
              <a:t>healthtech</a:t>
            </a:r>
            <a:r>
              <a:rPr lang="en-GB" sz="3200" b="0" i="0" dirty="0">
                <a:solidFill>
                  <a:srgbClr val="212529"/>
                </a:solidFill>
                <a:effectLst/>
                <a:latin typeface="Lato" panose="020F0502020204030203" pitchFamily="34" charset="0"/>
              </a:rPr>
              <a:t>) to develop, evaluate and validate new innovative health technologies to address pressing healthcare challenges. This includes help to generate evidence to demonstrate financial value (health economics) or improve operational efficiency in the NHS (real-world evidence generation).</a:t>
            </a:r>
          </a:p>
          <a:p>
            <a:pPr marL="0" marR="334049" lvl="0" indent="0" algn="l" rtl="0">
              <a:lnSpc>
                <a:spcPct val="100000"/>
              </a:lnSpc>
              <a:spcBef>
                <a:spcPts val="0"/>
              </a:spcBef>
              <a:spcAft>
                <a:spcPts val="0"/>
              </a:spcAft>
              <a:buSzPts val="1100"/>
              <a:buNone/>
            </a:pPr>
            <a:endParaRPr lang="en-GB" sz="1800" kern="0" dirty="0">
              <a:solidFill>
                <a:schemeClr val="dk1"/>
              </a:solidFill>
              <a:effectLst/>
              <a:latin typeface="Arial" panose="020B0604020202020204" pitchFamily="34" charset="0"/>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3511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04D0829E-F132-6216-631C-4C54A00AF3AF}"/>
            </a:ext>
          </a:extLst>
        </p:cNvPr>
        <p:cNvGrpSpPr/>
        <p:nvPr/>
      </p:nvGrpSpPr>
      <p:grpSpPr>
        <a:xfrm>
          <a:off x="0" y="0"/>
          <a:ext cx="0" cy="0"/>
          <a:chOff x="0" y="0"/>
          <a:chExt cx="0" cy="0"/>
        </a:xfrm>
      </p:grpSpPr>
      <p:sp>
        <p:nvSpPr>
          <p:cNvPr id="857" name="Google Shape;857;g2e9db85867b_0_22:notes">
            <a:extLst>
              <a:ext uri="{FF2B5EF4-FFF2-40B4-BE49-F238E27FC236}">
                <a16:creationId xmlns:a16="http://schemas.microsoft.com/office/drawing/2014/main" id="{2B5CDAC2-6699-BDA0-D43F-C7F6C57D13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None/>
            </a:pPr>
            <a:r>
              <a:rPr lang="en-GB" sz="900" dirty="0"/>
              <a:t>New labour government appointed 5 July, with Wes Streeting announced as the Secretary of State for health and social care. </a:t>
            </a:r>
          </a:p>
          <a:p>
            <a:pPr algn="l">
              <a:buFont typeface="Arial" panose="020B0604020202020204" pitchFamily="34" charset="0"/>
              <a:buNone/>
            </a:pPr>
            <a:endParaRPr lang="en-GB" sz="900" dirty="0"/>
          </a:p>
          <a:p>
            <a:pPr algn="l">
              <a:buFont typeface="Arial" panose="020B0604020202020204" pitchFamily="34" charset="0"/>
              <a:buNone/>
            </a:pPr>
            <a:r>
              <a:rPr lang="en-GB" sz="900" dirty="0"/>
              <a:t>Health and care is a big focus for the new government (one of the missions), and this provides opportunities for research. In their first two months we have seen a focus on: </a:t>
            </a:r>
            <a:r>
              <a:rPr lang="en-GB" sz="900" b="0" i="0" dirty="0">
                <a:solidFill>
                  <a:srgbClr val="333333"/>
                </a:solidFill>
                <a:effectLst/>
                <a:latin typeface="LTUnivers"/>
              </a:rPr>
              <a:t> AI and developing an NHS innovation and adoption strategy for new technologies, reforming incentives to support the uptake of innovative technologies across the NHS, </a:t>
            </a:r>
            <a:r>
              <a:rPr lang="en-GB" sz="900" dirty="0"/>
              <a:t>an interest in more funding for primary care.</a:t>
            </a:r>
          </a:p>
          <a:p>
            <a:pPr algn="l">
              <a:buFont typeface="Arial" panose="020B0604020202020204" pitchFamily="34" charset="0"/>
              <a:buNone/>
            </a:pPr>
            <a:endParaRPr lang="en-GB" sz="9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dirty="0"/>
              <a:t>There has been reviews commissioned such as the</a:t>
            </a:r>
            <a:r>
              <a:rPr lang="en-GB" sz="900" b="1" i="0" dirty="0">
                <a:solidFill>
                  <a:srgbClr val="DD0031"/>
                </a:solidFill>
                <a:effectLst/>
                <a:latin typeface="LTUnivers"/>
              </a:rPr>
              <a:t> review of NHS performance, led by Ara Darzi- </a:t>
            </a:r>
            <a:r>
              <a:rPr lang="en-GB" sz="900" b="0" i="0" dirty="0">
                <a:solidFill>
                  <a:srgbClr val="333333"/>
                </a:solidFill>
                <a:effectLst/>
                <a:latin typeface="LTUnivers"/>
              </a:rPr>
              <a:t>The review’s findings will inform a new 10-year plan for the NHS. </a:t>
            </a:r>
            <a:r>
              <a:rPr lang="en-GB" sz="900" b="1" i="0" dirty="0">
                <a:solidFill>
                  <a:srgbClr val="DD0031"/>
                </a:solidFill>
                <a:effectLst/>
                <a:latin typeface="LTUnivers"/>
              </a:rPr>
              <a:t>Changes at Care Quality Commission </a:t>
            </a:r>
            <a:r>
              <a:rPr lang="en-GB" sz="900" b="0" i="0" dirty="0">
                <a:solidFill>
                  <a:srgbClr val="DD0031"/>
                </a:solidFill>
                <a:effectLst/>
                <a:latin typeface="LTUnivers"/>
              </a:rPr>
              <a:t>including a</a:t>
            </a:r>
            <a:r>
              <a:rPr lang="en-GB" sz="900" b="0" i="0" dirty="0">
                <a:solidFill>
                  <a:srgbClr val="333333"/>
                </a:solidFill>
                <a:effectLst/>
                <a:latin typeface="LTUnivers"/>
              </a:rPr>
              <a:t> review of CQC’s assessment frameworks.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b="0" i="0" dirty="0">
              <a:solidFill>
                <a:srgbClr val="333333"/>
              </a:solidFill>
              <a:effectLst/>
              <a:latin typeface="LTUniver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b="0" i="0" dirty="0">
                <a:solidFill>
                  <a:srgbClr val="333333"/>
                </a:solidFill>
                <a:effectLst/>
                <a:latin typeface="LTUnivers"/>
              </a:rPr>
              <a:t>In addition, there have been an </a:t>
            </a:r>
            <a:r>
              <a:rPr lang="en-GB" sz="900" b="1" i="0" dirty="0">
                <a:solidFill>
                  <a:srgbClr val="333333"/>
                </a:solidFill>
                <a:effectLst/>
                <a:latin typeface="LTUnivers"/>
              </a:rPr>
              <a:t>agreement on junior doctor pay</a:t>
            </a:r>
            <a:r>
              <a:rPr lang="en-GB" sz="900" b="0" i="0" dirty="0">
                <a:solidFill>
                  <a:srgbClr val="333333"/>
                </a:solidFill>
                <a:effectLst/>
                <a:latin typeface="LTUnivers"/>
              </a:rPr>
              <a:t>, publication of t</a:t>
            </a:r>
            <a:r>
              <a:rPr lang="en-GB" sz="1000" b="0" i="0" kern="1200" dirty="0">
                <a:solidFill>
                  <a:srgbClr val="333333"/>
                </a:solidFill>
                <a:effectLst/>
                <a:latin typeface="LTUnivers"/>
                <a:ea typeface="+mn-ea"/>
                <a:cs typeface="+mn-cs"/>
              </a:rPr>
              <a:t>he </a:t>
            </a:r>
            <a:r>
              <a:rPr lang="en-GB" sz="1000" b="1" i="0" kern="1200" dirty="0">
                <a:solidFill>
                  <a:srgbClr val="333333"/>
                </a:solidFill>
                <a:effectLst/>
                <a:latin typeface="LTUnivers"/>
                <a:ea typeface="+mn-ea"/>
                <a:cs typeface="+mn-cs"/>
              </a:rPr>
              <a:t>first report from public inquiry on government’s COVID-19 response </a:t>
            </a:r>
            <a:r>
              <a:rPr lang="en-GB" sz="1000" b="0" i="0" kern="1200" dirty="0">
                <a:solidFill>
                  <a:srgbClr val="333333"/>
                </a:solidFill>
                <a:effectLst/>
                <a:latin typeface="LTUnivers"/>
                <a:ea typeface="+mn-ea"/>
                <a:cs typeface="+mn-cs"/>
              </a:rPr>
              <a:t>and a </a:t>
            </a:r>
            <a:r>
              <a:rPr lang="en-GB" sz="1000" b="1" i="0" kern="1200" dirty="0">
                <a:solidFill>
                  <a:srgbClr val="333333"/>
                </a:solidFill>
                <a:effectLst/>
                <a:latin typeface="LTUnivers"/>
                <a:ea typeface="+mn-ea"/>
                <a:cs typeface="+mn-cs"/>
              </a:rPr>
              <a:t>commitment made to social housing</a:t>
            </a:r>
            <a:r>
              <a:rPr lang="en-GB" sz="1000" b="0" i="0" kern="1200" dirty="0">
                <a:solidFill>
                  <a:srgbClr val="333333"/>
                </a:solidFill>
                <a:effectLst/>
                <a:latin typeface="LTUnivers"/>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000" b="1" i="0" kern="1200" dirty="0">
              <a:solidFill>
                <a:srgbClr val="333333"/>
              </a:solidFill>
              <a:effectLst/>
              <a:latin typeface="LTUniver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b="0" i="0" dirty="0">
              <a:solidFill>
                <a:srgbClr val="333333"/>
              </a:solidFill>
              <a:effectLst/>
              <a:latin typeface="LTUniver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b="0" i="0" dirty="0">
              <a:solidFill>
                <a:srgbClr val="333333"/>
              </a:solidFill>
              <a:effectLst/>
              <a:latin typeface="LTUnivers"/>
            </a:endParaRPr>
          </a:p>
          <a:p>
            <a:pPr marL="0" marR="334049" lvl="0" indent="0" algn="l" rtl="0">
              <a:lnSpc>
                <a:spcPct val="100000"/>
              </a:lnSpc>
              <a:spcBef>
                <a:spcPts val="0"/>
              </a:spcBef>
              <a:spcAft>
                <a:spcPts val="0"/>
              </a:spcAft>
              <a:buSzPts val="1100"/>
              <a:buNone/>
            </a:pPr>
            <a:endParaRPr sz="900" dirty="0">
              <a:solidFill>
                <a:schemeClr val="dk1"/>
              </a:solidFill>
            </a:endParaRPr>
          </a:p>
        </p:txBody>
      </p:sp>
      <p:sp>
        <p:nvSpPr>
          <p:cNvPr id="858" name="Google Shape;858;g2e9db85867b_0_22:notes">
            <a:extLst>
              <a:ext uri="{FF2B5EF4-FFF2-40B4-BE49-F238E27FC236}">
                <a16:creationId xmlns:a16="http://schemas.microsoft.com/office/drawing/2014/main" id="{09ACA3C6-232E-0A2C-8588-957AB094A6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2351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aca371e132_0_3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NIHR can help to address these challenges and pitfalls</a:t>
            </a:r>
            <a:endParaRPr dirty="0"/>
          </a:p>
        </p:txBody>
      </p:sp>
      <p:sp>
        <p:nvSpPr>
          <p:cNvPr id="847" name="Google Shape;847;g2aca371e132_0_3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5834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GB" dirty="0"/>
              <a:t>The National Institute for Health and Care Research’s mission is to improve the health and wealth of the nation through research. </a:t>
            </a:r>
            <a:endParaRPr dirty="0"/>
          </a:p>
          <a:p>
            <a:pPr marL="457200" lvl="0" indent="-298450" algn="l" rtl="0">
              <a:lnSpc>
                <a:spcPct val="100000"/>
              </a:lnSpc>
              <a:spcBef>
                <a:spcPts val="0"/>
              </a:spcBef>
              <a:spcAft>
                <a:spcPts val="0"/>
              </a:spcAft>
              <a:buSzPts val="1100"/>
              <a:buChar char="●"/>
            </a:pPr>
            <a:r>
              <a:rPr lang="en-GB" dirty="0"/>
              <a:t>Working in partnership with the NHS, universities, local government, other research funders, patients and the public, NIHR funds, enables </a:t>
            </a:r>
            <a:r>
              <a:rPr lang="en-GB"/>
              <a:t>and deliver </a:t>
            </a:r>
            <a:r>
              <a:rPr lang="en-GB" dirty="0"/>
              <a:t>world-leading health and social care research that improves people's health and wellbeing and promotes economic growth.</a:t>
            </a:r>
          </a:p>
          <a:p>
            <a:pPr marL="457200" lvl="0" indent="-298450" algn="l" rtl="0">
              <a:lnSpc>
                <a:spcPct val="100000"/>
              </a:lnSpc>
              <a:spcBef>
                <a:spcPts val="0"/>
              </a:spcBef>
              <a:spcAft>
                <a:spcPts val="0"/>
              </a:spcAft>
              <a:buSzPts val="1100"/>
              <a:buChar char="●"/>
            </a:pPr>
            <a:r>
              <a:rPr lang="en-GB" dirty="0"/>
              <a:t>NIHR invests more than a billion pounds a year in research. </a:t>
            </a:r>
            <a:endParaRPr dirty="0"/>
          </a:p>
          <a:p>
            <a:pPr marL="457200" lvl="0" indent="-298450" algn="l" rtl="0">
              <a:lnSpc>
                <a:spcPct val="100000"/>
              </a:lnSpc>
              <a:spcBef>
                <a:spcPts val="0"/>
              </a:spcBef>
              <a:spcAft>
                <a:spcPts val="0"/>
              </a:spcAft>
              <a:buSzPts val="1100"/>
              <a:buChar char="●"/>
            </a:pPr>
            <a:r>
              <a:rPr lang="en-GB" dirty="0"/>
              <a:t>This funding goes towards research projects, career development awards, and the people, facilities and technology that enable research to thrive.</a:t>
            </a:r>
            <a:endParaRPr dirty="0"/>
          </a:p>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NIHR has developed the 4I’s to show how NIHR is meeting government aims. </a:t>
            </a:r>
          </a:p>
          <a:p>
            <a:endParaRPr lang="en-GB" dirty="0"/>
          </a:p>
          <a:p>
            <a:r>
              <a:rPr lang="en-GB" dirty="0"/>
              <a:t>The four areas of focus are:</a:t>
            </a:r>
          </a:p>
          <a:p>
            <a:pPr marL="742950" lvl="1" indent="-285750" algn="just">
              <a:buFont typeface="Courier New" panose="02070309020205020404" pitchFamily="49" charset="0"/>
              <a:buChar char="o"/>
            </a:pPr>
            <a:r>
              <a:rPr lang="en-GB" sz="1100" dirty="0">
                <a:effectLst/>
                <a:latin typeface="Arial" panose="020B0604020202020204" pitchFamily="34" charset="0"/>
                <a:ea typeface="Arial" panose="020B0604020202020204" pitchFamily="34" charset="0"/>
                <a:cs typeface="Courier New" panose="02070309020205020404" pitchFamily="49" charset="0"/>
              </a:rPr>
              <a:t>Impact- Articulating how NIHR funding delivers impact which ultimately saves lives and improves people’s quality of life. </a:t>
            </a:r>
            <a:endParaRPr lang="en-GB" sz="12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marR="0" lvl="1"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GB" sz="1100" dirty="0">
                <a:effectLst/>
                <a:latin typeface="Arial" panose="020B0604020202020204" pitchFamily="34" charset="0"/>
                <a:ea typeface="Arial" panose="020B0604020202020204" pitchFamily="34" charset="0"/>
                <a:cs typeface="Courier New" panose="02070309020205020404" pitchFamily="49" charset="0"/>
              </a:rPr>
              <a:t>Inclusion – NIHR research is shaped and funded by the public. It is critical that our research represents the diversity of the population or those most at risk of the disease/area of focus to deliver the best science and benefits for all. </a:t>
            </a:r>
            <a:endParaRPr lang="en-GB" sz="12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lvl="1" indent="-285750" algn="just">
              <a:buFont typeface="Courier New" panose="02070309020205020404" pitchFamily="49" charset="0"/>
              <a:buChar char="o"/>
            </a:pPr>
            <a:r>
              <a:rPr lang="en-GB" sz="1100" dirty="0">
                <a:effectLst/>
                <a:latin typeface="Arial" panose="020B0604020202020204" pitchFamily="34" charset="0"/>
                <a:ea typeface="Arial" panose="020B0604020202020204" pitchFamily="34" charset="0"/>
                <a:cs typeface="Courier New" panose="02070309020205020404" pitchFamily="49" charset="0"/>
              </a:rPr>
              <a:t>Innovation- NIHR funding powers the country’s life science and technical edge. We are seeing how innovations developed by NIHR funded infrastructure and programme grants transform the health and care system</a:t>
            </a:r>
            <a:endParaRPr lang="en-GB" sz="1200" dirty="0">
              <a:effectLst/>
              <a:latin typeface="Courier New" panose="02070309020205020404" pitchFamily="49" charset="0"/>
              <a:ea typeface="Courier New" panose="02070309020205020404" pitchFamily="49" charset="0"/>
              <a:cs typeface="Courier New" panose="02070309020205020404" pitchFamily="49" charset="0"/>
            </a:endParaRPr>
          </a:p>
          <a:p>
            <a:pPr marL="742950" lvl="1" indent="-285750" algn="just">
              <a:buFont typeface="Courier New" panose="02070309020205020404" pitchFamily="49" charset="0"/>
              <a:buChar char="o"/>
            </a:pPr>
            <a:r>
              <a:rPr lang="en-GB" sz="1100" dirty="0">
                <a:effectLst/>
                <a:latin typeface="Arial" panose="020B0604020202020204" pitchFamily="34" charset="0"/>
                <a:ea typeface="Arial" panose="020B0604020202020204" pitchFamily="34" charset="0"/>
                <a:cs typeface="Courier New" panose="02070309020205020404" pitchFamily="49" charset="0"/>
              </a:rPr>
              <a:t>Investment- NIHR infrastructure drives economic returns, inward investment and economic growth. It creates jobs, encourages companies and academics to work in the UK or collaborate with our researchers. It also improves the health of the nation, getting people back into work and living healthier lives.</a:t>
            </a:r>
          </a:p>
          <a:p>
            <a:pPr marL="0" lvl="0" indent="0" algn="just">
              <a:buFont typeface="Arial" panose="020B0604020202020204" pitchFamily="34" charset="0"/>
              <a:buNone/>
            </a:pPr>
            <a:endParaRPr lang="en-GB" sz="1200" dirty="0">
              <a:effectLst/>
              <a:latin typeface="+mn-lt"/>
              <a:ea typeface="+mn-ea"/>
              <a:cs typeface="+mn-cs"/>
            </a:endParaRPr>
          </a:p>
          <a:p>
            <a:pPr marL="0" lvl="0" indent="0" algn="just">
              <a:buFont typeface="Arial" panose="020B0604020202020204" pitchFamily="34" charset="0"/>
              <a:buNone/>
            </a:pPr>
            <a:r>
              <a:rPr lang="en-GB" sz="1200" dirty="0">
                <a:effectLst/>
                <a:latin typeface="+mn-lt"/>
                <a:ea typeface="+mn-ea"/>
                <a:cs typeface="+mn-cs"/>
              </a:rPr>
              <a:t>T</a:t>
            </a:r>
            <a:r>
              <a:rPr lang="en-GB" sz="1100" dirty="0">
                <a:effectLst/>
                <a:latin typeface="Arial" panose="020B0604020202020204" pitchFamily="34" charset="0"/>
                <a:ea typeface="Arial" panose="020B0604020202020204" pitchFamily="34" charset="0"/>
                <a:cs typeface="Noto Sans Symbols"/>
              </a:rPr>
              <a:t>he NIHR is crucial in driving forward innovations which meet the needs of the public and improve the health and care system. It is vital that we have </a:t>
            </a:r>
            <a:r>
              <a:rPr lang="en-GB" sz="1100" dirty="0">
                <a:solidFill>
                  <a:srgbClr val="000000"/>
                </a:solidFill>
                <a:effectLst/>
                <a:latin typeface="Arial" panose="020B0604020202020204" pitchFamily="34" charset="0"/>
                <a:ea typeface="Arial" panose="020B0604020202020204" pitchFamily="34" charset="0"/>
                <a:cs typeface="Noto Sans Symbols"/>
              </a:rPr>
              <a:t>visibility </a:t>
            </a:r>
            <a:r>
              <a:rPr lang="en-GB" sz="1100" dirty="0">
                <a:effectLst/>
                <a:latin typeface="Arial" panose="020B0604020202020204" pitchFamily="34" charset="0"/>
                <a:ea typeface="Arial" panose="020B0604020202020204" pitchFamily="34" charset="0"/>
                <a:cs typeface="Noto Sans Symbols"/>
              </a:rPr>
              <a:t>of NIHR funded infrastructure and that the ATTCs promote that they are funded by government, through the NIHR, to improve the public and ministers’ understanding of how the government is funding health and care research and their achievements in health and social care research. </a:t>
            </a:r>
            <a:endParaRPr lang="en-GB" sz="1200" dirty="0">
              <a:effectLst/>
              <a:latin typeface="Noto Sans Symbols"/>
              <a:ea typeface="Arial" panose="020B0604020202020204" pitchFamily="34" charset="0"/>
              <a:cs typeface="Noto Sans Symbols"/>
            </a:endParaRPr>
          </a:p>
          <a:p>
            <a:endParaRPr lang="en-GB" dirty="0"/>
          </a:p>
        </p:txBody>
      </p:sp>
      <p:sp>
        <p:nvSpPr>
          <p:cNvPr id="4" name="Slide Number Placeholder 3"/>
          <p:cNvSpPr>
            <a:spLocks noGrp="1"/>
          </p:cNvSpPr>
          <p:nvPr>
            <p:ph type="sldNum" sz="quarter" idx="5"/>
          </p:nvPr>
        </p:nvSpPr>
        <p:spPr/>
        <p:txBody>
          <a:bodyPr/>
          <a:lstStyle/>
          <a:p>
            <a:fld id="{61BD843C-0A63-4780-9041-ABCE6591ECAA}" type="slidenum">
              <a:rPr lang="en-GB" smtClean="0"/>
              <a:t>18</a:t>
            </a:fld>
            <a:endParaRPr lang="en-GB"/>
          </a:p>
        </p:txBody>
      </p:sp>
    </p:spTree>
    <p:extLst>
      <p:ext uri="{BB962C8B-B14F-4D97-AF65-F5344CB8AC3E}">
        <p14:creationId xmlns:p14="http://schemas.microsoft.com/office/powerpoint/2010/main" val="828111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r>
              <a:rPr lang="en-GB" sz="1800" kern="0" dirty="0">
                <a:effectLst/>
                <a:latin typeface="Arial" panose="020B0604020202020204" pitchFamily="34" charset="0"/>
                <a:ea typeface="Times New Roman" panose="02020603050405020304" pitchFamily="18" charset="0"/>
              </a:rPr>
              <a:t>NIHR supports many stages of the R&amp;D innovation cycle, from horizon scanning, early development through to implementation, driving innovation by generating the real-world evidence and evaluations required for adoption. </a:t>
            </a:r>
          </a:p>
          <a:p>
            <a:pPr marL="0" marR="334049" lvl="0" indent="0" algn="l" rtl="0">
              <a:lnSpc>
                <a:spcPct val="100000"/>
              </a:lnSpc>
              <a:spcBef>
                <a:spcPts val="0"/>
              </a:spcBef>
              <a:spcAft>
                <a:spcPts val="0"/>
              </a:spcAft>
              <a:buSzPts val="1100"/>
              <a:buNone/>
            </a:pPr>
            <a:endParaRPr lang="en-GB" sz="1800" kern="0" dirty="0">
              <a:solidFill>
                <a:schemeClr val="dk1"/>
              </a:solidFill>
              <a:effectLst/>
              <a:latin typeface="Arial" panose="020B0604020202020204" pitchFamily="34" charset="0"/>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586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None/>
            </a:pPr>
            <a:r>
              <a:rPr lang="en-GB" sz="900" dirty="0"/>
              <a:t>New labour government appointed 5 July, with Wes Streeting announced as the Secretary of State for health and social care. </a:t>
            </a:r>
          </a:p>
          <a:p>
            <a:pPr algn="l">
              <a:buFont typeface="Arial" panose="020B0604020202020204" pitchFamily="34" charset="0"/>
              <a:buNone/>
            </a:pPr>
            <a:endParaRPr lang="en-GB" sz="900" dirty="0"/>
          </a:p>
          <a:p>
            <a:pPr algn="l">
              <a:buFont typeface="Arial" panose="020B0604020202020204" pitchFamily="34" charset="0"/>
              <a:buNone/>
            </a:pPr>
            <a:r>
              <a:rPr lang="en-GB" sz="900" dirty="0"/>
              <a:t>Health and care is a big focus for the new government (one of the missions), and this provides opportunities for research. In their first two months we have seen a focus on: </a:t>
            </a:r>
            <a:r>
              <a:rPr lang="en-GB" sz="900" b="0" i="0" dirty="0">
                <a:solidFill>
                  <a:srgbClr val="333333"/>
                </a:solidFill>
                <a:effectLst/>
                <a:latin typeface="LTUnivers"/>
              </a:rPr>
              <a:t> AI and developing an NHS innovation and adoption strategy for new technologies, reforming incentives to support the uptake of innovative technologies across the NHS, </a:t>
            </a:r>
            <a:r>
              <a:rPr lang="en-GB" sz="900" dirty="0"/>
              <a:t>an interest in more funding for primary care.</a:t>
            </a:r>
          </a:p>
          <a:p>
            <a:pPr algn="l">
              <a:buFont typeface="Arial" panose="020B0604020202020204" pitchFamily="34" charset="0"/>
              <a:buNone/>
            </a:pPr>
            <a:endParaRPr lang="en-GB" sz="9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dirty="0"/>
              <a:t>There has been reviews commissioned such as the</a:t>
            </a:r>
            <a:r>
              <a:rPr lang="en-GB" sz="900" b="1" i="0" dirty="0">
                <a:solidFill>
                  <a:srgbClr val="DD0031"/>
                </a:solidFill>
                <a:effectLst/>
                <a:latin typeface="LTUnivers"/>
              </a:rPr>
              <a:t> review of NHS performance, led by Ara Darzi- </a:t>
            </a:r>
            <a:r>
              <a:rPr lang="en-GB" sz="900" b="0" i="0" dirty="0">
                <a:solidFill>
                  <a:srgbClr val="333333"/>
                </a:solidFill>
                <a:effectLst/>
                <a:latin typeface="LTUnivers"/>
              </a:rPr>
              <a:t>The review’s findings will inform a new 10-year plan for the NHS. </a:t>
            </a:r>
            <a:r>
              <a:rPr lang="en-GB" sz="900" b="1" i="0" dirty="0">
                <a:solidFill>
                  <a:srgbClr val="DD0031"/>
                </a:solidFill>
                <a:effectLst/>
                <a:latin typeface="LTUnivers"/>
              </a:rPr>
              <a:t>Changes at Care Quality Commission </a:t>
            </a:r>
            <a:r>
              <a:rPr lang="en-GB" sz="900" b="0" i="0" dirty="0">
                <a:solidFill>
                  <a:srgbClr val="DD0031"/>
                </a:solidFill>
                <a:effectLst/>
                <a:latin typeface="LTUnivers"/>
              </a:rPr>
              <a:t>including a</a:t>
            </a:r>
            <a:r>
              <a:rPr lang="en-GB" sz="900" b="0" i="0" dirty="0">
                <a:solidFill>
                  <a:srgbClr val="333333"/>
                </a:solidFill>
                <a:effectLst/>
                <a:latin typeface="LTUnivers"/>
              </a:rPr>
              <a:t> review of CQC’s assessment frameworks.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900" b="0" i="0" dirty="0">
              <a:solidFill>
                <a:srgbClr val="333333"/>
              </a:solidFill>
              <a:effectLst/>
              <a:latin typeface="LTUniver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b="0" i="0" dirty="0">
                <a:solidFill>
                  <a:srgbClr val="333333"/>
                </a:solidFill>
                <a:effectLst/>
                <a:latin typeface="LTUnivers"/>
              </a:rPr>
              <a:t>In addition, there have been an </a:t>
            </a:r>
            <a:r>
              <a:rPr lang="en-GB" sz="900" b="1" i="0" dirty="0">
                <a:solidFill>
                  <a:srgbClr val="333333"/>
                </a:solidFill>
                <a:effectLst/>
                <a:latin typeface="LTUnivers"/>
              </a:rPr>
              <a:t>agreement on junior doctor pay</a:t>
            </a:r>
            <a:r>
              <a:rPr lang="en-GB" sz="900" b="0" i="0" dirty="0">
                <a:solidFill>
                  <a:srgbClr val="333333"/>
                </a:solidFill>
                <a:effectLst/>
                <a:latin typeface="LTUnivers"/>
              </a:rPr>
              <a:t>, publication of t</a:t>
            </a:r>
            <a:r>
              <a:rPr lang="en-GB" sz="1000" b="0" i="0" kern="1200" dirty="0">
                <a:solidFill>
                  <a:srgbClr val="333333"/>
                </a:solidFill>
                <a:effectLst/>
                <a:latin typeface="LTUnivers"/>
                <a:ea typeface="+mn-ea"/>
                <a:cs typeface="+mn-cs"/>
              </a:rPr>
              <a:t>he </a:t>
            </a:r>
            <a:r>
              <a:rPr lang="en-GB" sz="1000" b="1" i="0" kern="1200" dirty="0">
                <a:solidFill>
                  <a:srgbClr val="333333"/>
                </a:solidFill>
                <a:effectLst/>
                <a:latin typeface="LTUnivers"/>
                <a:ea typeface="+mn-ea"/>
                <a:cs typeface="+mn-cs"/>
              </a:rPr>
              <a:t>first report from public inquiry on government’s COVID-19 response </a:t>
            </a:r>
            <a:r>
              <a:rPr lang="en-GB" sz="1000" b="0" i="0" kern="1200" dirty="0">
                <a:solidFill>
                  <a:srgbClr val="333333"/>
                </a:solidFill>
                <a:effectLst/>
                <a:latin typeface="LTUnivers"/>
                <a:ea typeface="+mn-ea"/>
                <a:cs typeface="+mn-cs"/>
              </a:rPr>
              <a:t>and a </a:t>
            </a:r>
            <a:r>
              <a:rPr lang="en-GB" sz="1000" b="1" i="0" kern="1200" dirty="0">
                <a:solidFill>
                  <a:srgbClr val="333333"/>
                </a:solidFill>
                <a:effectLst/>
                <a:latin typeface="LTUnivers"/>
                <a:ea typeface="+mn-ea"/>
                <a:cs typeface="+mn-cs"/>
              </a:rPr>
              <a:t>commitment made to social housing</a:t>
            </a:r>
            <a:r>
              <a:rPr lang="en-GB" sz="1000" b="0" i="0" kern="1200" dirty="0">
                <a:solidFill>
                  <a:srgbClr val="333333"/>
                </a:solidFill>
                <a:effectLst/>
                <a:latin typeface="LTUnivers"/>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000" b="1" i="0" kern="1200" dirty="0">
              <a:solidFill>
                <a:srgbClr val="333333"/>
              </a:solidFill>
              <a:effectLst/>
              <a:latin typeface="LTUniver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b="0" i="0" dirty="0">
              <a:solidFill>
                <a:srgbClr val="333333"/>
              </a:solidFill>
              <a:effectLst/>
              <a:latin typeface="LTUniver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b="0" i="0" dirty="0">
              <a:solidFill>
                <a:srgbClr val="333333"/>
              </a:solidFill>
              <a:effectLst/>
              <a:latin typeface="LTUnivers"/>
            </a:endParaRPr>
          </a:p>
          <a:p>
            <a:pPr marL="0" marR="334049" lvl="0" indent="0" algn="l" rtl="0">
              <a:lnSpc>
                <a:spcPct val="100000"/>
              </a:lnSpc>
              <a:spcBef>
                <a:spcPts val="0"/>
              </a:spcBef>
              <a:spcAft>
                <a:spcPts val="0"/>
              </a:spcAft>
              <a:buSzPts val="1100"/>
              <a:buNone/>
            </a:pPr>
            <a:endParaRPr sz="900" dirty="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5655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e9db85867b_5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0" name="Google Shape;790;g2e9db85867b_5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endParaRPr sz="900" dirty="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GB" sz="900" dirty="0"/>
              <a:t>In addition, economic growth is a large focus for government, across all sectors, but especially health and care. </a:t>
            </a:r>
          </a:p>
          <a:p>
            <a:endParaRPr lang="en-GB" sz="900" dirty="0"/>
          </a:p>
          <a:p>
            <a:r>
              <a:rPr lang="en-GB" sz="900" b="0" i="0" dirty="0">
                <a:solidFill>
                  <a:srgbClr val="0B0C0C"/>
                </a:solidFill>
                <a:effectLst/>
                <a:latin typeface="GDS Transport"/>
              </a:rPr>
              <a:t>Wes Streeting has committed to supporting the government’s growth mission by improving the health of the nation, getting people back to work and boosting the economy through our life sciences sector. </a:t>
            </a:r>
          </a:p>
          <a:p>
            <a:endParaRPr lang="en-GB" sz="900" b="0" i="0" dirty="0">
              <a:solidFill>
                <a:srgbClr val="0B0C0C"/>
              </a:solidFill>
              <a:effectLst/>
              <a:latin typeface="GDS Transport"/>
            </a:endParaRPr>
          </a:p>
          <a:p>
            <a:r>
              <a:rPr lang="en-GB" sz="900" b="0" i="0" dirty="0">
                <a:solidFill>
                  <a:srgbClr val="0B0C0C"/>
                </a:solidFill>
                <a:effectLst/>
                <a:latin typeface="GDS Transport"/>
              </a:rPr>
              <a:t>There is a focus on the NHS working hand in hand with life sciences research institutions and medical technology companies, driving the development of new treatments and helping to grow these industries. This was stated by Secretary of State at a speech at the Tony Blair institute (quote shown on slide). </a:t>
            </a:r>
            <a:endParaRPr lang="en-GB" sz="900" dirty="0"/>
          </a:p>
          <a:p>
            <a:pPr marL="0" marR="334049" lvl="0" indent="0" algn="l" rtl="0">
              <a:lnSpc>
                <a:spcPct val="100000"/>
              </a:lnSpc>
              <a:spcBef>
                <a:spcPts val="0"/>
              </a:spcBef>
              <a:spcAft>
                <a:spcPts val="0"/>
              </a:spcAft>
              <a:buSzPts val="1100"/>
              <a:buNone/>
            </a:pPr>
            <a:endParaRPr sz="900" dirty="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792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4F188EBE-2B28-2D52-9B85-FF1ABFB376C5}"/>
            </a:ext>
          </a:extLst>
        </p:cNvPr>
        <p:cNvGrpSpPr/>
        <p:nvPr/>
      </p:nvGrpSpPr>
      <p:grpSpPr>
        <a:xfrm>
          <a:off x="0" y="0"/>
          <a:ext cx="0" cy="0"/>
          <a:chOff x="0" y="0"/>
          <a:chExt cx="0" cy="0"/>
        </a:xfrm>
      </p:grpSpPr>
      <p:sp>
        <p:nvSpPr>
          <p:cNvPr id="857" name="Google Shape;857;g2e9db85867b_0_22:notes">
            <a:extLst>
              <a:ext uri="{FF2B5EF4-FFF2-40B4-BE49-F238E27FC236}">
                <a16:creationId xmlns:a16="http://schemas.microsoft.com/office/drawing/2014/main" id="{6F54D5BE-7630-F443-A6EE-EBD6AC45D5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GB" sz="900" dirty="0"/>
              <a:t>In addition, economic growth is a large focus for government, across all sectors, but especially health and care. </a:t>
            </a:r>
          </a:p>
          <a:p>
            <a:endParaRPr lang="en-GB" sz="900" dirty="0"/>
          </a:p>
          <a:p>
            <a:r>
              <a:rPr lang="en-GB" sz="900" b="0" i="0" dirty="0">
                <a:solidFill>
                  <a:srgbClr val="0B0C0C"/>
                </a:solidFill>
                <a:effectLst/>
                <a:latin typeface="GDS Transport"/>
              </a:rPr>
              <a:t>Wes Streeting has committed to supporting the government’s growth mission by improving the health of the nation, getting people back to work and boosting the economy through our life sciences sector. </a:t>
            </a:r>
          </a:p>
          <a:p>
            <a:endParaRPr lang="en-GB" sz="900" b="0" i="0" dirty="0">
              <a:solidFill>
                <a:srgbClr val="0B0C0C"/>
              </a:solidFill>
              <a:effectLst/>
              <a:latin typeface="GDS Transport"/>
            </a:endParaRPr>
          </a:p>
          <a:p>
            <a:r>
              <a:rPr lang="en-GB" sz="900" b="0" i="0" dirty="0">
                <a:solidFill>
                  <a:srgbClr val="0B0C0C"/>
                </a:solidFill>
                <a:effectLst/>
                <a:latin typeface="GDS Transport"/>
              </a:rPr>
              <a:t>There is a focus on the NHS working hand in hand with life sciences research institutions and medical technology companies, driving the development of new treatments and helping to grow these industries. This was stated by Secretary of State at a speech at the Tony Blair institute (quote shown on slide). </a:t>
            </a:r>
            <a:endParaRPr lang="en-GB" sz="900" dirty="0"/>
          </a:p>
          <a:p>
            <a:pPr marL="0" marR="334049" lvl="0" indent="0" algn="l" rtl="0">
              <a:lnSpc>
                <a:spcPct val="100000"/>
              </a:lnSpc>
              <a:spcBef>
                <a:spcPts val="0"/>
              </a:spcBef>
              <a:spcAft>
                <a:spcPts val="0"/>
              </a:spcAft>
              <a:buSzPts val="1100"/>
              <a:buNone/>
            </a:pPr>
            <a:endParaRPr sz="900" dirty="0">
              <a:solidFill>
                <a:schemeClr val="dk1"/>
              </a:solidFill>
            </a:endParaRPr>
          </a:p>
        </p:txBody>
      </p:sp>
      <p:sp>
        <p:nvSpPr>
          <p:cNvPr id="858" name="Google Shape;858;g2e9db85867b_0_22:notes">
            <a:extLst>
              <a:ext uri="{FF2B5EF4-FFF2-40B4-BE49-F238E27FC236}">
                <a16:creationId xmlns:a16="http://schemas.microsoft.com/office/drawing/2014/main" id="{3127F938-1B4D-AE30-AB0D-7EE1CC224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3556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GB" sz="900" dirty="0"/>
              <a:t>The Secretary of State for health and social care, Wes Streeting, recently spoke about his three priorities for the health and care system.  </a:t>
            </a:r>
          </a:p>
          <a:p>
            <a:r>
              <a:rPr lang="en-GB" sz="900" dirty="0"/>
              <a:t>The goals are:</a:t>
            </a:r>
          </a:p>
          <a:p>
            <a:r>
              <a:rPr lang="en-GB" sz="900" dirty="0"/>
              <a:t>An NHS that is there when people need it: Timely access to high-quality health and care</a:t>
            </a:r>
          </a:p>
          <a:p>
            <a:r>
              <a:rPr lang="en-GB" sz="900" dirty="0"/>
              <a:t>Fewer lives lost to big killers: Reducing premature mortality</a:t>
            </a:r>
          </a:p>
          <a:p>
            <a:r>
              <a:rPr lang="en-GB" sz="900" dirty="0"/>
              <a:t>Fairer Britain, where everyone lives well for longer: Reducing the number of years people spend in ill-health (compressed morbidity)</a:t>
            </a:r>
          </a:p>
          <a:p>
            <a:endParaRPr lang="en-GB" sz="900" dirty="0"/>
          </a:p>
          <a:p>
            <a:r>
              <a:rPr lang="en-GB" sz="900" dirty="0"/>
              <a:t>The priorities are:</a:t>
            </a:r>
          </a:p>
          <a:p>
            <a:pPr marL="228600" indent="-228600">
              <a:buFont typeface="+mj-lt"/>
              <a:buAutoNum type="arabicPeriod"/>
            </a:pPr>
            <a:r>
              <a:rPr lang="en-GB" sz="900" dirty="0"/>
              <a:t>Sickness to prevention- this includes diagnosing ill health earlier/ more accurate diagnosis. Maintaining and monitoring good health and preventing those who are more at risk of certain conditions from progressing to the disease as well as intervening early. </a:t>
            </a:r>
          </a:p>
          <a:p>
            <a:pPr marL="228600" indent="-228600">
              <a:buFont typeface="+mj-lt"/>
              <a:buAutoNum type="arabicPeriod"/>
            </a:pPr>
            <a:r>
              <a:rPr lang="en-GB" sz="900" dirty="0"/>
              <a:t>Analogue to digital- there is a large focus on federating data and utilising data and digital tools to support efficiencies in care and treatment. </a:t>
            </a:r>
          </a:p>
          <a:p>
            <a:pPr marL="228600" indent="-228600">
              <a:buFont typeface="+mj-lt"/>
              <a:buAutoNum type="arabicPeriod"/>
            </a:pPr>
            <a:r>
              <a:rPr lang="en-GB" sz="900" dirty="0"/>
              <a:t>Hospital to home – Thinking about which trials and research needs to happen in a hospital environment and what can happen in other care settings or even at home. Developing tools which allow us to do remote monitoring or deliver decentralised trials.</a:t>
            </a:r>
          </a:p>
          <a:p>
            <a:pPr marL="158750" indent="0">
              <a:buNone/>
            </a:pPr>
            <a:endParaRPr lang="en-GB" sz="900" dirty="0"/>
          </a:p>
          <a:p>
            <a:pPr marL="0" marR="334049" lvl="0" indent="0" algn="l" rtl="0">
              <a:lnSpc>
                <a:spcPct val="100000"/>
              </a:lnSpc>
              <a:spcBef>
                <a:spcPts val="0"/>
              </a:spcBef>
              <a:spcAft>
                <a:spcPts val="0"/>
              </a:spcAft>
              <a:buSzPts val="1100"/>
              <a:buNone/>
            </a:pPr>
            <a:endParaRPr sz="900" dirty="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11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SofS</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and </a:t>
            </a: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SpAds</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are keen to include something on Wearables in the 10 Year Health Plan. This was communicated publicly as part of the 10YHP launch last year. </a:t>
            </a:r>
            <a:endParaRPr sz="900" dirty="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392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a:extLst>
            <a:ext uri="{FF2B5EF4-FFF2-40B4-BE49-F238E27FC236}">
              <a16:creationId xmlns:a16="http://schemas.microsoft.com/office/drawing/2014/main" id="{460C7E45-FDDD-74A1-266F-168E37ABF2CF}"/>
            </a:ext>
          </a:extLst>
        </p:cNvPr>
        <p:cNvGrpSpPr/>
        <p:nvPr/>
      </p:nvGrpSpPr>
      <p:grpSpPr>
        <a:xfrm>
          <a:off x="0" y="0"/>
          <a:ext cx="0" cy="0"/>
          <a:chOff x="0" y="0"/>
          <a:chExt cx="0" cy="0"/>
        </a:xfrm>
      </p:grpSpPr>
      <p:sp>
        <p:nvSpPr>
          <p:cNvPr id="857" name="Google Shape;857;g2e9db85867b_0_22:notes">
            <a:extLst>
              <a:ext uri="{FF2B5EF4-FFF2-40B4-BE49-F238E27FC236}">
                <a16:creationId xmlns:a16="http://schemas.microsoft.com/office/drawing/2014/main" id="{901DD7D3-50A3-69AF-06B5-254564BCEA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SofS</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and </a:t>
            </a:r>
            <a:r>
              <a:rPr lang="en-US" sz="1800" dirty="0" err="1">
                <a:effectLst/>
                <a:latin typeface="Aptos" panose="020B0004020202020204" pitchFamily="34" charset="0"/>
                <a:ea typeface="Times New Roman" panose="02020603050405020304" pitchFamily="18" charset="0"/>
                <a:cs typeface="Times New Roman" panose="02020603050405020304" pitchFamily="18" charset="0"/>
              </a:rPr>
              <a:t>SpAds</a:t>
            </a:r>
            <a:r>
              <a:rPr lang="en-US" sz="1800" dirty="0">
                <a:effectLst/>
                <a:latin typeface="Aptos" panose="020B0004020202020204" pitchFamily="34" charset="0"/>
                <a:ea typeface="Times New Roman" panose="02020603050405020304" pitchFamily="18" charset="0"/>
                <a:cs typeface="Times New Roman" panose="02020603050405020304" pitchFamily="18" charset="0"/>
              </a:rPr>
              <a:t> are keen to include something on Wearables in the 10 Year Health Plan. This was communicated publicly as part of the 10YHP launch last year. </a:t>
            </a:r>
            <a:endParaRPr sz="900" dirty="0">
              <a:solidFill>
                <a:schemeClr val="dk1"/>
              </a:solidFill>
            </a:endParaRPr>
          </a:p>
        </p:txBody>
      </p:sp>
      <p:sp>
        <p:nvSpPr>
          <p:cNvPr id="858" name="Google Shape;858;g2e9db85867b_0_22:notes">
            <a:extLst>
              <a:ext uri="{FF2B5EF4-FFF2-40B4-BE49-F238E27FC236}">
                <a16:creationId xmlns:a16="http://schemas.microsoft.com/office/drawing/2014/main" id="{02FBAC62-50C1-C3CA-FE41-960AF647E6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0281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endParaRPr sz="900" dirty="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6445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9db85867b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34049" lvl="0" indent="0" algn="l" rtl="0">
              <a:lnSpc>
                <a:spcPct val="100000"/>
              </a:lnSpc>
              <a:spcBef>
                <a:spcPts val="0"/>
              </a:spcBef>
              <a:spcAft>
                <a:spcPts val="0"/>
              </a:spcAft>
              <a:buSzPts val="1100"/>
              <a:buNone/>
            </a:pPr>
            <a:endParaRPr sz="900" dirty="0">
              <a:solidFill>
                <a:schemeClr val="dk1"/>
              </a:solidFill>
            </a:endParaRPr>
          </a:p>
        </p:txBody>
      </p:sp>
      <p:sp>
        <p:nvSpPr>
          <p:cNvPr id="858" name="Google Shape;858;g2e9db8586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1125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pic>
        <p:nvPicPr>
          <p:cNvPr id="22" name="Google Shape;22;p110"/>
          <p:cNvPicPr preferRelativeResize="0"/>
          <p:nvPr/>
        </p:nvPicPr>
        <p:blipFill rotWithShape="1">
          <a:blip r:embed="rId2">
            <a:alphaModFix/>
          </a:blip>
          <a:srcRect/>
          <a:stretch/>
        </p:blipFill>
        <p:spPr>
          <a:xfrm>
            <a:off x="0" y="0"/>
            <a:ext cx="12183537" cy="6857999"/>
          </a:xfrm>
          <a:prstGeom prst="rect">
            <a:avLst/>
          </a:prstGeom>
          <a:noFill/>
          <a:ln>
            <a:noFill/>
          </a:ln>
        </p:spPr>
      </p:pic>
      <p:sp>
        <p:nvSpPr>
          <p:cNvPr id="23" name="Google Shape;23;p110"/>
          <p:cNvSpPr txBox="1">
            <a:spLocks noGrp="1"/>
          </p:cNvSpPr>
          <p:nvPr>
            <p:ph type="title"/>
          </p:nvPr>
        </p:nvSpPr>
        <p:spPr>
          <a:xfrm>
            <a:off x="360000" y="360000"/>
            <a:ext cx="11444072"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10"/>
          <p:cNvSpPr txBox="1">
            <a:spLocks noGrp="1"/>
          </p:cNvSpPr>
          <p:nvPr>
            <p:ph type="ftr" idx="11"/>
          </p:nvPr>
        </p:nvSpPr>
        <p:spPr>
          <a:xfrm>
            <a:off x="4445000" y="6356350"/>
            <a:ext cx="6380018" cy="365125"/>
          </a:xfrm>
          <a:prstGeom prst="rect">
            <a:avLst/>
          </a:prstGeom>
          <a:noFill/>
          <a:ln>
            <a:noFill/>
          </a:ln>
        </p:spPr>
        <p:txBody>
          <a:bodyPr spcFirstLastPara="1" wrap="square" lIns="91425" tIns="36000" rIns="91425" bIns="360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0"/>
          <p:cNvSpPr txBox="1">
            <a:spLocks noGrp="1"/>
          </p:cNvSpPr>
          <p:nvPr>
            <p:ph type="sldNum" idx="12"/>
          </p:nvPr>
        </p:nvSpPr>
        <p:spPr>
          <a:xfrm>
            <a:off x="11044381" y="6356350"/>
            <a:ext cx="759691" cy="365125"/>
          </a:xfrm>
          <a:prstGeom prst="rect">
            <a:avLst/>
          </a:prstGeom>
          <a:noFill/>
          <a:ln>
            <a:noFill/>
          </a:ln>
        </p:spPr>
        <p:txBody>
          <a:bodyPr spcFirstLastPara="1" wrap="square" lIns="91425" tIns="36000" rIns="91425" bIns="36000" anchor="b"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3782B-F504-4E71-DB4D-FCBDDE45FE6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A6E14BE-76A8-83A3-2E7C-4029999EB4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43C693F-213E-DABA-7F3C-B0722F6260D6}"/>
              </a:ext>
            </a:extLst>
          </p:cNvPr>
          <p:cNvSpPr>
            <a:spLocks noGrp="1"/>
          </p:cNvSpPr>
          <p:nvPr>
            <p:ph type="dt" sz="half" idx="10"/>
          </p:nvPr>
        </p:nvSpPr>
        <p:spPr/>
        <p:txBody>
          <a:bodyPr/>
          <a:lstStyle/>
          <a:p>
            <a:fld id="{5E58A249-B942-604B-B44A-234E6F4E2D23}" type="datetimeFigureOut">
              <a:rPr lang="en-US" smtClean="0"/>
              <a:t>2/6/2025</a:t>
            </a:fld>
            <a:endParaRPr lang="en-US"/>
          </a:p>
        </p:txBody>
      </p:sp>
      <p:sp>
        <p:nvSpPr>
          <p:cNvPr id="5" name="Footer Placeholder 4">
            <a:extLst>
              <a:ext uri="{FF2B5EF4-FFF2-40B4-BE49-F238E27FC236}">
                <a16:creationId xmlns:a16="http://schemas.microsoft.com/office/drawing/2014/main" id="{21953E08-474C-2751-81D1-6FFD8A831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DB143-8A03-69FA-74AF-DE1BA32A6816}"/>
              </a:ext>
            </a:extLst>
          </p:cNvPr>
          <p:cNvSpPr>
            <a:spLocks noGrp="1"/>
          </p:cNvSpPr>
          <p:nvPr>
            <p:ph type="sldNum" sz="quarter" idx="12"/>
          </p:nvPr>
        </p:nvSpPr>
        <p:spPr/>
        <p:txBody>
          <a:bodyPr/>
          <a:lstStyle/>
          <a:p>
            <a:fld id="{B5EE5F81-D1AA-1745-B6E7-77DE3CC8F51C}" type="slidenum">
              <a:rPr lang="en-US" smtClean="0"/>
              <a:t>‹#›</a:t>
            </a:fld>
            <a:endParaRPr lang="en-US"/>
          </a:p>
        </p:txBody>
      </p:sp>
    </p:spTree>
    <p:extLst>
      <p:ext uri="{BB962C8B-B14F-4D97-AF65-F5344CB8AC3E}">
        <p14:creationId xmlns:p14="http://schemas.microsoft.com/office/powerpoint/2010/main" val="2063154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48"/>
        <p:cNvGrpSpPr/>
        <p:nvPr/>
      </p:nvGrpSpPr>
      <p:grpSpPr>
        <a:xfrm>
          <a:off x="0" y="0"/>
          <a:ext cx="0" cy="0"/>
          <a:chOff x="0" y="0"/>
          <a:chExt cx="0" cy="0"/>
        </a:xfrm>
      </p:grpSpPr>
      <p:pic>
        <p:nvPicPr>
          <p:cNvPr id="49" name="Google Shape;49;p51"/>
          <p:cNvPicPr preferRelativeResize="0"/>
          <p:nvPr/>
        </p:nvPicPr>
        <p:blipFill rotWithShape="1">
          <a:blip r:embed="rId2">
            <a:alphaModFix/>
          </a:blip>
          <a:srcRect t="7812" b="7809"/>
          <a:stretch/>
        </p:blipFill>
        <p:spPr>
          <a:xfrm>
            <a:off x="0" y="0"/>
            <a:ext cx="12191999" cy="6858001"/>
          </a:xfrm>
          <a:prstGeom prst="rect">
            <a:avLst/>
          </a:prstGeom>
          <a:noFill/>
          <a:ln>
            <a:noFill/>
          </a:ln>
        </p:spPr>
      </p:pic>
      <p:sp>
        <p:nvSpPr>
          <p:cNvPr id="50" name="Google Shape;50;p51"/>
          <p:cNvSpPr/>
          <p:nvPr/>
        </p:nvSpPr>
        <p:spPr>
          <a:xfrm>
            <a:off x="0" y="-2"/>
            <a:ext cx="12192000" cy="6857999"/>
          </a:xfrm>
          <a:prstGeom prst="rect">
            <a:avLst/>
          </a:prstGeom>
          <a:solidFill>
            <a:schemeClr val="dk2">
              <a:alpha val="6431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 name="Google Shape;51;p51"/>
          <p:cNvSpPr/>
          <p:nvPr/>
        </p:nvSpPr>
        <p:spPr>
          <a:xfrm>
            <a:off x="1" y="1"/>
            <a:ext cx="5462310" cy="1811761"/>
          </a:xfrm>
          <a:custGeom>
            <a:avLst/>
            <a:gdLst/>
            <a:ahLst/>
            <a:cxnLst/>
            <a:rect l="l" t="t" r="r" b="b"/>
            <a:pathLst>
              <a:path w="5462310" h="1811761" extrusionOk="0">
                <a:moveTo>
                  <a:pt x="0" y="0"/>
                </a:moveTo>
                <a:lnTo>
                  <a:pt x="5462310" y="0"/>
                </a:lnTo>
                <a:lnTo>
                  <a:pt x="5423377" y="50445"/>
                </a:lnTo>
                <a:cubicBezTo>
                  <a:pt x="4539360" y="1115166"/>
                  <a:pt x="3070812" y="1811761"/>
                  <a:pt x="1408639" y="1811761"/>
                </a:cubicBezTo>
                <a:cubicBezTo>
                  <a:pt x="986501" y="1811761"/>
                  <a:pt x="576851" y="1766831"/>
                  <a:pt x="186093" y="1682351"/>
                </a:cubicBezTo>
                <a:lnTo>
                  <a:pt x="0" y="163794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51"/>
          <p:cNvSpPr txBox="1">
            <a:spLocks noGrp="1"/>
          </p:cNvSpPr>
          <p:nvPr>
            <p:ph type="title"/>
          </p:nvPr>
        </p:nvSpPr>
        <p:spPr>
          <a:xfrm>
            <a:off x="838200" y="2488688"/>
            <a:ext cx="9403080" cy="113347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93E72"/>
              </a:buClr>
              <a:buSzPts val="4800"/>
              <a:buFont typeface="Arial"/>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3" name="Google Shape;53;p51"/>
          <p:cNvPicPr preferRelativeResize="0"/>
          <p:nvPr/>
        </p:nvPicPr>
        <p:blipFill rotWithShape="1">
          <a:blip r:embed="rId3">
            <a:alphaModFix/>
          </a:blip>
          <a:srcRect/>
          <a:stretch/>
        </p:blipFill>
        <p:spPr>
          <a:xfrm>
            <a:off x="436034" y="324295"/>
            <a:ext cx="3738401" cy="362845"/>
          </a:xfrm>
          <a:prstGeom prst="rect">
            <a:avLst/>
          </a:prstGeom>
          <a:noFill/>
          <a:ln>
            <a:noFill/>
          </a:ln>
        </p:spPr>
      </p:pic>
      <p:sp>
        <p:nvSpPr>
          <p:cNvPr id="54" name="Google Shape;54;p51"/>
          <p:cNvSpPr/>
          <p:nvPr/>
        </p:nvSpPr>
        <p:spPr>
          <a:xfrm rot="-5400000">
            <a:off x="9529385" y="-346799"/>
            <a:ext cx="2315817" cy="3009413"/>
          </a:xfrm>
          <a:custGeom>
            <a:avLst/>
            <a:gdLst/>
            <a:ahLst/>
            <a:cxnLst/>
            <a:rect l="l" t="t" r="r" b="b"/>
            <a:pathLst>
              <a:path w="3313855" h="3322697" extrusionOk="0">
                <a:moveTo>
                  <a:pt x="3313855" y="0"/>
                </a:moveTo>
                <a:lnTo>
                  <a:pt x="3313855" y="2041221"/>
                </a:lnTo>
                <a:lnTo>
                  <a:pt x="3293378" y="2045255"/>
                </a:lnTo>
                <a:cubicBezTo>
                  <a:pt x="3145510" y="2084523"/>
                  <a:pt x="3001589" y="2143426"/>
                  <a:pt x="2865558" y="2221963"/>
                </a:cubicBezTo>
                <a:cubicBezTo>
                  <a:pt x="2457467" y="2457575"/>
                  <a:pt x="2166898" y="2843049"/>
                  <a:pt x="2047120" y="3286123"/>
                </a:cubicBezTo>
                <a:lnTo>
                  <a:pt x="2039768" y="3322697"/>
                </a:lnTo>
                <a:lnTo>
                  <a:pt x="0" y="3322697"/>
                </a:lnTo>
                <a:lnTo>
                  <a:pt x="7709" y="3245564"/>
                </a:lnTo>
                <a:cubicBezTo>
                  <a:pt x="161206" y="2095727"/>
                  <a:pt x="838989" y="1069101"/>
                  <a:pt x="1859713" y="479786"/>
                </a:cubicBezTo>
                <a:cubicBezTo>
                  <a:pt x="2306280" y="221961"/>
                  <a:pt x="2792516" y="62835"/>
                  <a:pt x="3288050" y="24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07056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 slide 2">
  <p:cSld name="logo slide 2">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13"/>
          <p:cNvSpPr txBox="1">
            <a:spLocks noGrp="1"/>
          </p:cNvSpPr>
          <p:nvPr>
            <p:ph type="sldNum" idx="12"/>
          </p:nvPr>
        </p:nvSpPr>
        <p:spPr>
          <a:xfrm>
            <a:off x="8610600" y="6356352"/>
            <a:ext cx="2743200" cy="365200"/>
          </a:xfrm>
          <a:prstGeom prst="rect">
            <a:avLst/>
          </a:prstGeom>
          <a:noFill/>
          <a:ln>
            <a:noFill/>
          </a:ln>
        </p:spPr>
        <p:txBody>
          <a:bodyPr spcFirstLastPara="1" wrap="square" lIns="137150" tIns="68550" rIns="137150" bIns="68550" anchor="ctr" anchorCtr="0">
            <a:noAutofit/>
          </a:bodyPr>
          <a:lstStyle>
            <a:lvl1pPr marL="0" marR="0" lvl="0" indent="0" algn="r" rtl="0">
              <a:lnSpc>
                <a:spcPct val="100000"/>
              </a:lnSpc>
              <a:spcBef>
                <a:spcPts val="0"/>
              </a:spcBef>
              <a:spcAft>
                <a:spcPts val="0"/>
              </a:spcAft>
              <a:buClr>
                <a:srgbClr val="000000"/>
              </a:buClr>
              <a:buSzPts val="18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200" b="0" i="0" u="none" strike="noStrike" cap="none">
                <a:solidFill>
                  <a:schemeClr val="lt1"/>
                </a:solidFill>
                <a:latin typeface="Arial"/>
                <a:ea typeface="Arial"/>
                <a:cs typeface="Arial"/>
                <a:sym typeface="Arial"/>
              </a:defRPr>
            </a:lvl9pPr>
          </a:lstStyle>
          <a:p>
            <a:fld id="{00000000-1234-1234-1234-123412341234}" type="slidenum">
              <a:rPr lang="en-GB" smtClean="0"/>
              <a:pPr/>
              <a:t>‹#›</a:t>
            </a:fld>
            <a:endParaRPr lang="en-GB"/>
          </a:p>
        </p:txBody>
      </p:sp>
      <p:sp>
        <p:nvSpPr>
          <p:cNvPr id="53" name="Google Shape;53;p13"/>
          <p:cNvSpPr txBox="1"/>
          <p:nvPr/>
        </p:nvSpPr>
        <p:spPr>
          <a:xfrm>
            <a:off x="873760" y="-538480"/>
            <a:ext cx="184800" cy="36920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1867"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90892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 No logo">
  <p:cSld name="Title and Content - No logo">
    <p:spTree>
      <p:nvGrpSpPr>
        <p:cNvPr id="1" name="Shape 33"/>
        <p:cNvGrpSpPr/>
        <p:nvPr/>
      </p:nvGrpSpPr>
      <p:grpSpPr>
        <a:xfrm>
          <a:off x="0" y="0"/>
          <a:ext cx="0" cy="0"/>
          <a:chOff x="0" y="0"/>
          <a:chExt cx="0" cy="0"/>
        </a:xfrm>
      </p:grpSpPr>
      <p:sp>
        <p:nvSpPr>
          <p:cNvPr id="34" name="Google Shape;34;p112"/>
          <p:cNvSpPr txBox="1">
            <a:spLocks noGrp="1"/>
          </p:cNvSpPr>
          <p:nvPr>
            <p:ph type="title"/>
          </p:nvPr>
        </p:nvSpPr>
        <p:spPr>
          <a:xfrm>
            <a:off x="360000" y="360000"/>
            <a:ext cx="11446163" cy="84483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200"/>
              <a:buFont typeface="Arial"/>
              <a:buNone/>
              <a:defRPr sz="3200" b="1">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12"/>
          <p:cNvSpPr txBox="1">
            <a:spLocks noGrp="1"/>
          </p:cNvSpPr>
          <p:nvPr>
            <p:ph type="body" idx="1"/>
          </p:nvPr>
        </p:nvSpPr>
        <p:spPr>
          <a:xfrm>
            <a:off x="359999" y="1440000"/>
            <a:ext cx="11446163"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2100"/>
              <a:buNone/>
              <a:defRPr sz="2100" b="1">
                <a:solidFill>
                  <a:schemeClr val="dk1"/>
                </a:solidFill>
                <a:latin typeface="Arial"/>
                <a:ea typeface="Arial"/>
                <a:cs typeface="Arial"/>
                <a:sym typeface="Arial"/>
              </a:defRPr>
            </a:lvl1pPr>
            <a:lvl2pPr marL="914400" lvl="1" indent="-228600" algn="l">
              <a:lnSpc>
                <a:spcPct val="90000"/>
              </a:lnSpc>
              <a:spcBef>
                <a:spcPts val="1200"/>
              </a:spcBef>
              <a:spcAft>
                <a:spcPts val="0"/>
              </a:spcAft>
              <a:buClr>
                <a:schemeClr val="dk1"/>
              </a:buClr>
              <a:buSzPts val="1600"/>
              <a:buNone/>
              <a:defRPr sz="1600" b="1">
                <a:solidFill>
                  <a:schemeClr val="dk1"/>
                </a:solidFill>
                <a:latin typeface="Arial"/>
                <a:ea typeface="Arial"/>
                <a:cs typeface="Arial"/>
                <a:sym typeface="Arial"/>
              </a:defRPr>
            </a:lvl2pPr>
            <a:lvl3pPr marL="1371600" lvl="2" indent="-228600" algn="l">
              <a:lnSpc>
                <a:spcPct val="90000"/>
              </a:lnSpc>
              <a:spcBef>
                <a:spcPts val="600"/>
              </a:spcBef>
              <a:spcAft>
                <a:spcPts val="0"/>
              </a:spcAft>
              <a:buClr>
                <a:schemeClr val="dk1"/>
              </a:buClr>
              <a:buSzPts val="1600"/>
              <a:buNone/>
              <a:defRPr sz="1600">
                <a:solidFill>
                  <a:schemeClr val="dk1"/>
                </a:solidFill>
                <a:latin typeface="Arial"/>
                <a:ea typeface="Arial"/>
                <a:cs typeface="Arial"/>
                <a:sym typeface="Arial"/>
              </a:defRPr>
            </a:lvl3pPr>
            <a:lvl4pPr marL="1828800" lvl="3" indent="-330200" algn="l">
              <a:lnSpc>
                <a:spcPct val="90000"/>
              </a:lnSpc>
              <a:spcBef>
                <a:spcPts val="600"/>
              </a:spcBef>
              <a:spcAft>
                <a:spcPts val="0"/>
              </a:spcAft>
              <a:buClr>
                <a:schemeClr val="dk1"/>
              </a:buClr>
              <a:buSzPts val="1600"/>
              <a:buChar char="•"/>
              <a:defRPr sz="1600">
                <a:solidFill>
                  <a:schemeClr val="dk1"/>
                </a:solidFill>
                <a:latin typeface="Arial"/>
                <a:ea typeface="Arial"/>
                <a:cs typeface="Arial"/>
                <a:sym typeface="Arial"/>
              </a:defRPr>
            </a:lvl4pPr>
            <a:lvl5pPr marL="2286000" lvl="4" indent="-330200" algn="l">
              <a:lnSpc>
                <a:spcPct val="90000"/>
              </a:lnSpc>
              <a:spcBef>
                <a:spcPts val="500"/>
              </a:spcBef>
              <a:spcAft>
                <a:spcPts val="0"/>
              </a:spcAft>
              <a:buClr>
                <a:schemeClr val="dk1"/>
              </a:buClr>
              <a:buSzPts val="1600"/>
              <a:buChar char="•"/>
              <a:defRPr sz="16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12"/>
          <p:cNvSpPr txBox="1">
            <a:spLocks noGrp="1"/>
          </p:cNvSpPr>
          <p:nvPr>
            <p:ph type="ftr" idx="11"/>
          </p:nvPr>
        </p:nvSpPr>
        <p:spPr>
          <a:xfrm>
            <a:off x="4445000" y="6356350"/>
            <a:ext cx="6380018" cy="365125"/>
          </a:xfrm>
          <a:prstGeom prst="rect">
            <a:avLst/>
          </a:prstGeom>
          <a:noFill/>
          <a:ln>
            <a:noFill/>
          </a:ln>
        </p:spPr>
        <p:txBody>
          <a:bodyPr spcFirstLastPara="1" wrap="square" lIns="91425" tIns="36000" rIns="91425" bIns="360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12"/>
          <p:cNvSpPr txBox="1">
            <a:spLocks noGrp="1"/>
          </p:cNvSpPr>
          <p:nvPr>
            <p:ph type="sldNum" idx="12"/>
          </p:nvPr>
        </p:nvSpPr>
        <p:spPr>
          <a:xfrm>
            <a:off x="11044381" y="6356350"/>
            <a:ext cx="759691" cy="365125"/>
          </a:xfrm>
          <a:prstGeom prst="rect">
            <a:avLst/>
          </a:prstGeom>
          <a:noFill/>
          <a:ln>
            <a:noFill/>
          </a:ln>
        </p:spPr>
        <p:txBody>
          <a:bodyPr spcFirstLastPara="1" wrap="square" lIns="91425" tIns="36000" rIns="91425" bIns="36000" anchor="b"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pic>
        <p:nvPicPr>
          <p:cNvPr id="39" name="Google Shape;39;p113"/>
          <p:cNvPicPr preferRelativeResize="0"/>
          <p:nvPr/>
        </p:nvPicPr>
        <p:blipFill rotWithShape="1">
          <a:blip r:embed="rId2">
            <a:alphaModFix/>
          </a:blip>
          <a:srcRect/>
          <a:stretch/>
        </p:blipFill>
        <p:spPr>
          <a:xfrm>
            <a:off x="1" y="0"/>
            <a:ext cx="12183535" cy="6857999"/>
          </a:xfrm>
          <a:prstGeom prst="rect">
            <a:avLst/>
          </a:prstGeom>
          <a:noFill/>
          <a:ln>
            <a:noFill/>
          </a:ln>
        </p:spPr>
      </p:pic>
      <p:sp>
        <p:nvSpPr>
          <p:cNvPr id="40" name="Google Shape;40;p113"/>
          <p:cNvSpPr txBox="1">
            <a:spLocks noGrp="1"/>
          </p:cNvSpPr>
          <p:nvPr>
            <p:ph type="title"/>
          </p:nvPr>
        </p:nvSpPr>
        <p:spPr>
          <a:xfrm>
            <a:off x="831850" y="2587192"/>
            <a:ext cx="10515600" cy="5909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dk1"/>
              </a:buClr>
              <a:buSzPts val="3600"/>
              <a:buFont typeface="Arial"/>
              <a:buNone/>
              <a:defRPr sz="3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13"/>
          <p:cNvSpPr txBox="1">
            <a:spLocks noGrp="1"/>
          </p:cNvSpPr>
          <p:nvPr>
            <p:ph type="body" idx="1"/>
          </p:nvPr>
        </p:nvSpPr>
        <p:spPr>
          <a:xfrm>
            <a:off x="831850" y="3789940"/>
            <a:ext cx="10515600" cy="369332"/>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dk1"/>
              </a:buClr>
              <a:buSzPts val="2000"/>
              <a:buNone/>
              <a:defRPr sz="2000" b="1">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text">
  <p:cSld name="Headline text">
    <p:spTree>
      <p:nvGrpSpPr>
        <p:cNvPr id="1" name="Shape 42"/>
        <p:cNvGrpSpPr/>
        <p:nvPr/>
      </p:nvGrpSpPr>
      <p:grpSpPr>
        <a:xfrm>
          <a:off x="0" y="0"/>
          <a:ext cx="0" cy="0"/>
          <a:chOff x="0" y="0"/>
          <a:chExt cx="0" cy="0"/>
        </a:xfrm>
      </p:grpSpPr>
      <p:pic>
        <p:nvPicPr>
          <p:cNvPr id="43" name="Google Shape;43;p114"/>
          <p:cNvPicPr preferRelativeResize="0"/>
          <p:nvPr/>
        </p:nvPicPr>
        <p:blipFill rotWithShape="1">
          <a:blip r:embed="rId2">
            <a:alphaModFix/>
          </a:blip>
          <a:srcRect/>
          <a:stretch/>
        </p:blipFill>
        <p:spPr>
          <a:xfrm>
            <a:off x="0" y="0"/>
            <a:ext cx="12183537" cy="6857999"/>
          </a:xfrm>
          <a:prstGeom prst="rect">
            <a:avLst/>
          </a:prstGeom>
          <a:noFill/>
          <a:ln>
            <a:noFill/>
          </a:ln>
        </p:spPr>
      </p:pic>
      <p:sp>
        <p:nvSpPr>
          <p:cNvPr id="44" name="Google Shape;44;p114"/>
          <p:cNvSpPr/>
          <p:nvPr/>
        </p:nvSpPr>
        <p:spPr>
          <a:xfrm>
            <a:off x="0" y="0"/>
            <a:ext cx="12150725" cy="68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 name="Google Shape;45;p114"/>
          <p:cNvSpPr txBox="1">
            <a:spLocks noGrp="1"/>
          </p:cNvSpPr>
          <p:nvPr>
            <p:ph type="body" idx="1"/>
          </p:nvPr>
        </p:nvSpPr>
        <p:spPr>
          <a:xfrm>
            <a:off x="908626" y="901414"/>
            <a:ext cx="10405919" cy="563231"/>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1000"/>
              </a:spcBef>
              <a:spcAft>
                <a:spcPts val="0"/>
              </a:spcAft>
              <a:buClr>
                <a:schemeClr val="dk1"/>
              </a:buClr>
              <a:buSzPts val="3400"/>
              <a:buNone/>
              <a:defRPr sz="3400" b="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114"/>
          <p:cNvSpPr txBox="1">
            <a:spLocks noGrp="1"/>
          </p:cNvSpPr>
          <p:nvPr>
            <p:ph type="ftr" idx="11"/>
          </p:nvPr>
        </p:nvSpPr>
        <p:spPr>
          <a:xfrm>
            <a:off x="4445000" y="6356350"/>
            <a:ext cx="6380018" cy="365125"/>
          </a:xfrm>
          <a:prstGeom prst="rect">
            <a:avLst/>
          </a:prstGeom>
          <a:noFill/>
          <a:ln>
            <a:noFill/>
          </a:ln>
        </p:spPr>
        <p:txBody>
          <a:bodyPr spcFirstLastPara="1" wrap="square" lIns="91425" tIns="36000" rIns="91425" bIns="360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14"/>
          <p:cNvSpPr txBox="1">
            <a:spLocks noGrp="1"/>
          </p:cNvSpPr>
          <p:nvPr>
            <p:ph type="sldNum" idx="12"/>
          </p:nvPr>
        </p:nvSpPr>
        <p:spPr>
          <a:xfrm>
            <a:off x="11044381" y="6356350"/>
            <a:ext cx="759691" cy="365125"/>
          </a:xfrm>
          <a:prstGeom prst="rect">
            <a:avLst/>
          </a:prstGeom>
          <a:noFill/>
          <a:ln>
            <a:noFill/>
          </a:ln>
        </p:spPr>
        <p:txBody>
          <a:bodyPr spcFirstLastPara="1" wrap="square" lIns="91425" tIns="36000" rIns="91425" bIns="36000" anchor="b"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
        <p:nvSpPr>
          <p:cNvPr id="48" name="Google Shape;48;p114"/>
          <p:cNvSpPr/>
          <p:nvPr/>
        </p:nvSpPr>
        <p:spPr>
          <a:xfrm flipH="1">
            <a:off x="543561" y="553338"/>
            <a:ext cx="11095443" cy="5390262"/>
          </a:xfrm>
          <a:prstGeom prst="round2DiagRect">
            <a:avLst>
              <a:gd name="adj1" fmla="val 16667"/>
              <a:gd name="adj2" fmla="val 0"/>
            </a:avLst>
          </a:prstGeom>
          <a:noFill/>
          <a:ln w="22850" cap="flat" cmpd="sng">
            <a:solidFill>
              <a:srgbClr val="616265"/>
            </a:solidFill>
            <a:prstDash val="solid"/>
            <a:miter lim="800000"/>
            <a:headEnd type="none" w="sm" len="sm"/>
            <a:tailEnd type="none" w="sm" len="sm"/>
          </a:ln>
        </p:spPr>
        <p:txBody>
          <a:bodyPr spcFirstLastPara="1" wrap="square" lIns="91425" tIns="90000" rIns="91425" bIns="9000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pic>
        <p:nvPicPr>
          <p:cNvPr id="50" name="Google Shape;50;p115"/>
          <p:cNvPicPr preferRelativeResize="0"/>
          <p:nvPr/>
        </p:nvPicPr>
        <p:blipFill rotWithShape="1">
          <a:blip r:embed="rId2">
            <a:alphaModFix/>
          </a:blip>
          <a:srcRect/>
          <a:stretch/>
        </p:blipFill>
        <p:spPr>
          <a:xfrm>
            <a:off x="0" y="0"/>
            <a:ext cx="12183537" cy="6857999"/>
          </a:xfrm>
          <a:prstGeom prst="rect">
            <a:avLst/>
          </a:prstGeom>
          <a:noFill/>
          <a:ln>
            <a:noFill/>
          </a:ln>
        </p:spPr>
      </p:pic>
      <p:sp>
        <p:nvSpPr>
          <p:cNvPr id="51" name="Google Shape;51;p115"/>
          <p:cNvSpPr txBox="1">
            <a:spLocks noGrp="1"/>
          </p:cNvSpPr>
          <p:nvPr>
            <p:ph type="title"/>
          </p:nvPr>
        </p:nvSpPr>
        <p:spPr>
          <a:xfrm>
            <a:off x="360000" y="360000"/>
            <a:ext cx="11444072" cy="904436"/>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5"/>
          <p:cNvSpPr txBox="1">
            <a:spLocks noGrp="1"/>
          </p:cNvSpPr>
          <p:nvPr>
            <p:ph type="body" idx="1"/>
          </p:nvPr>
        </p:nvSpPr>
        <p:spPr>
          <a:xfrm>
            <a:off x="368514" y="1440000"/>
            <a:ext cx="5580000" cy="8239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115"/>
          <p:cNvSpPr txBox="1">
            <a:spLocks noGrp="1"/>
          </p:cNvSpPr>
          <p:nvPr>
            <p:ph type="body" idx="2"/>
          </p:nvPr>
        </p:nvSpPr>
        <p:spPr>
          <a:xfrm>
            <a:off x="368514" y="1980000"/>
            <a:ext cx="5580000" cy="39682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2100"/>
              <a:buFont typeface="Arial"/>
              <a:buNone/>
              <a:defRPr/>
            </a:lvl1pPr>
            <a:lvl2pPr marL="914400" lvl="1" indent="-228600" algn="l">
              <a:lnSpc>
                <a:spcPct val="90000"/>
              </a:lnSpc>
              <a:spcBef>
                <a:spcPts val="1200"/>
              </a:spcBef>
              <a:spcAft>
                <a:spcPts val="0"/>
              </a:spcAft>
              <a:buClr>
                <a:schemeClr val="dk1"/>
              </a:buClr>
              <a:buSzPts val="1600"/>
              <a:buFont typeface="Arial"/>
              <a:buNone/>
              <a:defRPr/>
            </a:lvl2pPr>
            <a:lvl3pPr marL="1371600" lvl="2" indent="-228600" algn="l">
              <a:lnSpc>
                <a:spcPct val="90000"/>
              </a:lnSpc>
              <a:spcBef>
                <a:spcPts val="600"/>
              </a:spcBef>
              <a:spcAft>
                <a:spcPts val="0"/>
              </a:spcAft>
              <a:buClr>
                <a:schemeClr val="dk1"/>
              </a:buClr>
              <a:buSzPts val="1600"/>
              <a:buFont typeface="Arial"/>
              <a:buNone/>
              <a:defRPr/>
            </a:lvl3pPr>
            <a:lvl4pPr marL="1828800" lvl="3" indent="-330200" algn="l">
              <a:lnSpc>
                <a:spcPct val="90000"/>
              </a:lnSpc>
              <a:spcBef>
                <a:spcPts val="600"/>
              </a:spcBef>
              <a:spcAft>
                <a:spcPts val="0"/>
              </a:spcAft>
              <a:buClr>
                <a:schemeClr val="dk1"/>
              </a:buClr>
              <a:buSzPts val="1600"/>
              <a:buFont typeface="Arial"/>
              <a:buChar char="•"/>
              <a:defRPr/>
            </a:lvl4pPr>
            <a:lvl5pPr marL="2286000" lvl="4" indent="-330200" algn="l">
              <a:lnSpc>
                <a:spcPct val="90000"/>
              </a:lnSpc>
              <a:spcBef>
                <a:spcPts val="500"/>
              </a:spcBef>
              <a:spcAft>
                <a:spcPts val="0"/>
              </a:spcAft>
              <a:buClr>
                <a:schemeClr val="dk1"/>
              </a:buClr>
              <a:buSzPts val="16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15"/>
          <p:cNvSpPr txBox="1">
            <a:spLocks noGrp="1"/>
          </p:cNvSpPr>
          <p:nvPr>
            <p:ph type="body" idx="3"/>
          </p:nvPr>
        </p:nvSpPr>
        <p:spPr>
          <a:xfrm>
            <a:off x="6224072" y="1440000"/>
            <a:ext cx="5580000" cy="8239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115"/>
          <p:cNvSpPr txBox="1">
            <a:spLocks noGrp="1"/>
          </p:cNvSpPr>
          <p:nvPr>
            <p:ph type="body" idx="4"/>
          </p:nvPr>
        </p:nvSpPr>
        <p:spPr>
          <a:xfrm>
            <a:off x="6224072" y="1980000"/>
            <a:ext cx="5580000" cy="39682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chemeClr val="dk1"/>
              </a:buClr>
              <a:buSzPts val="2100"/>
              <a:buFont typeface="Arial"/>
              <a:buNone/>
              <a:defRPr/>
            </a:lvl1pPr>
            <a:lvl2pPr marL="914400" lvl="1" indent="-228600" algn="l">
              <a:lnSpc>
                <a:spcPct val="90000"/>
              </a:lnSpc>
              <a:spcBef>
                <a:spcPts val="1200"/>
              </a:spcBef>
              <a:spcAft>
                <a:spcPts val="0"/>
              </a:spcAft>
              <a:buClr>
                <a:schemeClr val="dk1"/>
              </a:buClr>
              <a:buSzPts val="1600"/>
              <a:buFont typeface="Arial"/>
              <a:buNone/>
              <a:defRPr/>
            </a:lvl2pPr>
            <a:lvl3pPr marL="1371600" lvl="2" indent="-228600" algn="l">
              <a:lnSpc>
                <a:spcPct val="90000"/>
              </a:lnSpc>
              <a:spcBef>
                <a:spcPts val="600"/>
              </a:spcBef>
              <a:spcAft>
                <a:spcPts val="0"/>
              </a:spcAft>
              <a:buClr>
                <a:schemeClr val="dk1"/>
              </a:buClr>
              <a:buSzPts val="1600"/>
              <a:buFont typeface="Arial"/>
              <a:buNone/>
              <a:defRPr/>
            </a:lvl3pPr>
            <a:lvl4pPr marL="1828800" lvl="3" indent="-330200" algn="l">
              <a:lnSpc>
                <a:spcPct val="90000"/>
              </a:lnSpc>
              <a:spcBef>
                <a:spcPts val="600"/>
              </a:spcBef>
              <a:spcAft>
                <a:spcPts val="0"/>
              </a:spcAft>
              <a:buClr>
                <a:schemeClr val="dk1"/>
              </a:buClr>
              <a:buSzPts val="1600"/>
              <a:buFont typeface="Arial"/>
              <a:buChar char="•"/>
              <a:defRPr/>
            </a:lvl4pPr>
            <a:lvl5pPr marL="2286000" lvl="4" indent="-330200" algn="l">
              <a:lnSpc>
                <a:spcPct val="90000"/>
              </a:lnSpc>
              <a:spcBef>
                <a:spcPts val="500"/>
              </a:spcBef>
              <a:spcAft>
                <a:spcPts val="0"/>
              </a:spcAft>
              <a:buClr>
                <a:schemeClr val="dk1"/>
              </a:buClr>
              <a:buSzPts val="1600"/>
              <a:buFont typeface="Arial"/>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15"/>
          <p:cNvSpPr txBox="1">
            <a:spLocks noGrp="1"/>
          </p:cNvSpPr>
          <p:nvPr>
            <p:ph type="ftr" idx="11"/>
          </p:nvPr>
        </p:nvSpPr>
        <p:spPr>
          <a:xfrm>
            <a:off x="4445000" y="6356350"/>
            <a:ext cx="6380018" cy="365125"/>
          </a:xfrm>
          <a:prstGeom prst="rect">
            <a:avLst/>
          </a:prstGeom>
          <a:noFill/>
          <a:ln>
            <a:noFill/>
          </a:ln>
        </p:spPr>
        <p:txBody>
          <a:bodyPr spcFirstLastPara="1" wrap="square" lIns="91425" tIns="36000" rIns="91425" bIns="360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5"/>
          <p:cNvSpPr txBox="1">
            <a:spLocks noGrp="1"/>
          </p:cNvSpPr>
          <p:nvPr>
            <p:ph type="sldNum" idx="12"/>
          </p:nvPr>
        </p:nvSpPr>
        <p:spPr>
          <a:xfrm>
            <a:off x="11044381" y="6356350"/>
            <a:ext cx="759691" cy="365125"/>
          </a:xfrm>
          <a:prstGeom prst="rect">
            <a:avLst/>
          </a:prstGeom>
          <a:noFill/>
          <a:ln>
            <a:noFill/>
          </a:ln>
        </p:spPr>
        <p:txBody>
          <a:bodyPr spcFirstLastPara="1" wrap="square" lIns="91425" tIns="36000" rIns="91425" bIns="36000" anchor="b"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pic>
        <p:nvPicPr>
          <p:cNvPr id="63" name="Google Shape;63;p117"/>
          <p:cNvPicPr preferRelativeResize="0"/>
          <p:nvPr/>
        </p:nvPicPr>
        <p:blipFill rotWithShape="1">
          <a:blip r:embed="rId2">
            <a:alphaModFix/>
          </a:blip>
          <a:srcRect/>
          <a:stretch/>
        </p:blipFill>
        <p:spPr>
          <a:xfrm>
            <a:off x="0" y="0"/>
            <a:ext cx="12183537" cy="6857999"/>
          </a:xfrm>
          <a:prstGeom prst="rect">
            <a:avLst/>
          </a:prstGeom>
          <a:noFill/>
          <a:ln>
            <a:noFill/>
          </a:ln>
        </p:spPr>
      </p:pic>
      <p:sp>
        <p:nvSpPr>
          <p:cNvPr id="64" name="Google Shape;64;p1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1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17"/>
          <p:cNvSpPr txBox="1">
            <a:spLocks noGrp="1"/>
          </p:cNvSpPr>
          <p:nvPr>
            <p:ph type="ftr" idx="11"/>
          </p:nvPr>
        </p:nvSpPr>
        <p:spPr>
          <a:xfrm>
            <a:off x="4445000" y="6356350"/>
            <a:ext cx="6380018" cy="365125"/>
          </a:xfrm>
          <a:prstGeom prst="rect">
            <a:avLst/>
          </a:prstGeom>
          <a:noFill/>
          <a:ln>
            <a:noFill/>
          </a:ln>
        </p:spPr>
        <p:txBody>
          <a:bodyPr spcFirstLastPara="1" wrap="square" lIns="91425" tIns="36000" rIns="91425" bIns="360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7"/>
          <p:cNvSpPr txBox="1">
            <a:spLocks noGrp="1"/>
          </p:cNvSpPr>
          <p:nvPr>
            <p:ph type="sldNum" idx="12"/>
          </p:nvPr>
        </p:nvSpPr>
        <p:spPr>
          <a:xfrm>
            <a:off x="11044381" y="6356350"/>
            <a:ext cx="759691" cy="365125"/>
          </a:xfrm>
          <a:prstGeom prst="rect">
            <a:avLst/>
          </a:prstGeom>
          <a:noFill/>
          <a:ln>
            <a:noFill/>
          </a:ln>
        </p:spPr>
        <p:txBody>
          <a:bodyPr spcFirstLastPara="1" wrap="square" lIns="91425" tIns="36000" rIns="91425" bIns="36000" anchor="b"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pic>
        <p:nvPicPr>
          <p:cNvPr id="77" name="Google Shape;77;p119"/>
          <p:cNvPicPr preferRelativeResize="0"/>
          <p:nvPr/>
        </p:nvPicPr>
        <p:blipFill rotWithShape="1">
          <a:blip r:embed="rId2">
            <a:alphaModFix/>
          </a:blip>
          <a:srcRect/>
          <a:stretch/>
        </p:blipFill>
        <p:spPr>
          <a:xfrm>
            <a:off x="0" y="0"/>
            <a:ext cx="12183537" cy="6857999"/>
          </a:xfrm>
          <a:prstGeom prst="rect">
            <a:avLst/>
          </a:prstGeom>
          <a:noFill/>
          <a:ln>
            <a:noFill/>
          </a:ln>
        </p:spPr>
      </p:pic>
      <p:sp>
        <p:nvSpPr>
          <p:cNvPr id="78" name="Google Shape;78;p119"/>
          <p:cNvSpPr txBox="1">
            <a:spLocks noGrp="1"/>
          </p:cNvSpPr>
          <p:nvPr>
            <p:ph type="title"/>
          </p:nvPr>
        </p:nvSpPr>
        <p:spPr>
          <a:xfrm>
            <a:off x="360000" y="360000"/>
            <a:ext cx="11444072" cy="535531"/>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9"/>
          <p:cNvSpPr txBox="1">
            <a:spLocks noGrp="1"/>
          </p:cNvSpPr>
          <p:nvPr>
            <p:ph type="body" idx="1"/>
          </p:nvPr>
        </p:nvSpPr>
        <p:spPr>
          <a:xfrm rot="5400000">
            <a:off x="3906367" y="-2106367"/>
            <a:ext cx="4351338" cy="1144407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19"/>
          <p:cNvSpPr txBox="1">
            <a:spLocks noGrp="1"/>
          </p:cNvSpPr>
          <p:nvPr>
            <p:ph type="ftr" idx="11"/>
          </p:nvPr>
        </p:nvSpPr>
        <p:spPr>
          <a:xfrm>
            <a:off x="4445000" y="6356350"/>
            <a:ext cx="6380018" cy="365125"/>
          </a:xfrm>
          <a:prstGeom prst="rect">
            <a:avLst/>
          </a:prstGeom>
          <a:noFill/>
          <a:ln>
            <a:noFill/>
          </a:ln>
        </p:spPr>
        <p:txBody>
          <a:bodyPr spcFirstLastPara="1" wrap="square" lIns="91425" tIns="36000" rIns="91425" bIns="360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19"/>
          <p:cNvSpPr txBox="1">
            <a:spLocks noGrp="1"/>
          </p:cNvSpPr>
          <p:nvPr>
            <p:ph type="sldNum" idx="12"/>
          </p:nvPr>
        </p:nvSpPr>
        <p:spPr>
          <a:xfrm>
            <a:off x="11044381" y="6356350"/>
            <a:ext cx="759691" cy="365125"/>
          </a:xfrm>
          <a:prstGeom prst="rect">
            <a:avLst/>
          </a:prstGeom>
          <a:noFill/>
          <a:ln>
            <a:noFill/>
          </a:ln>
        </p:spPr>
        <p:txBody>
          <a:bodyPr spcFirstLastPara="1" wrap="square" lIns="91425" tIns="36000" rIns="91425" bIns="36000" anchor="b"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pic>
        <p:nvPicPr>
          <p:cNvPr id="83" name="Google Shape;83;p120"/>
          <p:cNvPicPr preferRelativeResize="0"/>
          <p:nvPr/>
        </p:nvPicPr>
        <p:blipFill rotWithShape="1">
          <a:blip r:embed="rId2">
            <a:alphaModFix/>
          </a:blip>
          <a:srcRect/>
          <a:stretch/>
        </p:blipFill>
        <p:spPr>
          <a:xfrm>
            <a:off x="0" y="0"/>
            <a:ext cx="12183537" cy="6857999"/>
          </a:xfrm>
          <a:prstGeom prst="rect">
            <a:avLst/>
          </a:prstGeom>
          <a:noFill/>
          <a:ln>
            <a:noFill/>
          </a:ln>
        </p:spPr>
      </p:pic>
      <p:sp>
        <p:nvSpPr>
          <p:cNvPr id="84" name="Google Shape;84;p1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20"/>
          <p:cNvSpPr txBox="1">
            <a:spLocks noGrp="1"/>
          </p:cNvSpPr>
          <p:nvPr>
            <p:ph type="ftr" idx="11"/>
          </p:nvPr>
        </p:nvSpPr>
        <p:spPr>
          <a:xfrm>
            <a:off x="4445000" y="6356350"/>
            <a:ext cx="6380018" cy="365125"/>
          </a:xfrm>
          <a:prstGeom prst="rect">
            <a:avLst/>
          </a:prstGeom>
          <a:noFill/>
          <a:ln>
            <a:noFill/>
          </a:ln>
        </p:spPr>
        <p:txBody>
          <a:bodyPr spcFirstLastPara="1" wrap="square" lIns="91425" tIns="36000" rIns="91425" bIns="360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0"/>
          <p:cNvSpPr txBox="1">
            <a:spLocks noGrp="1"/>
          </p:cNvSpPr>
          <p:nvPr>
            <p:ph type="sldNum" idx="12"/>
          </p:nvPr>
        </p:nvSpPr>
        <p:spPr>
          <a:xfrm>
            <a:off x="11044381" y="6356350"/>
            <a:ext cx="759691" cy="365125"/>
          </a:xfrm>
          <a:prstGeom prst="rect">
            <a:avLst/>
          </a:prstGeom>
          <a:noFill/>
          <a:ln>
            <a:noFill/>
          </a:ln>
        </p:spPr>
        <p:txBody>
          <a:bodyPr spcFirstLastPara="1" wrap="square" lIns="91425" tIns="36000" rIns="91425" bIns="36000" anchor="b"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C83D81-04CB-4893-9BFB-986BF0E265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537" cy="6857999"/>
          </a:xfrm>
          <a:prstGeom prst="rect">
            <a:avLst/>
          </a:prstGeom>
        </p:spPr>
      </p:pic>
      <p:sp>
        <p:nvSpPr>
          <p:cNvPr id="2" name="Title 1">
            <a:extLst>
              <a:ext uri="{FF2B5EF4-FFF2-40B4-BE49-F238E27FC236}">
                <a16:creationId xmlns:a16="http://schemas.microsoft.com/office/drawing/2014/main" id="{D8C0FCC9-C3AF-4E08-A905-07A58A845817}"/>
              </a:ext>
            </a:extLst>
          </p:cNvPr>
          <p:cNvSpPr>
            <a:spLocks noGrp="1"/>
          </p:cNvSpPr>
          <p:nvPr>
            <p:ph type="title"/>
          </p:nvPr>
        </p:nvSpPr>
        <p:spPr>
          <a:xfrm>
            <a:off x="360000" y="360000"/>
            <a:ext cx="11446163" cy="844839"/>
          </a:xfrm>
        </p:spPr>
        <p:txBody>
          <a:bodyPr anchor="t" anchorCtr="0">
            <a:normAutofit/>
          </a:bodyPr>
          <a:lstStyle>
            <a:lvl1pPr>
              <a:defRPr lang="en-GB" sz="3200" b="1" kern="1200" dirty="0">
                <a:solidFill>
                  <a:schemeClr val="tx1"/>
                </a:solidFill>
                <a:latin typeface="+mj-lt"/>
                <a:ea typeface="+mj-ea"/>
                <a:cs typeface="+mj-cs"/>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E93FDBA4-4D5B-4377-BB63-5EFB26E87BF2}"/>
              </a:ext>
            </a:extLst>
          </p:cNvPr>
          <p:cNvSpPr>
            <a:spLocks noGrp="1"/>
          </p:cNvSpPr>
          <p:nvPr>
            <p:ph idx="1" hasCustomPrompt="1"/>
          </p:nvPr>
        </p:nvSpPr>
        <p:spPr>
          <a:xfrm>
            <a:off x="359999" y="1440000"/>
            <a:ext cx="11446163" cy="4351338"/>
          </a:xfrm>
        </p:spPr>
        <p:txBody>
          <a:bodyPr/>
          <a:lstStyle>
            <a:lvl1pPr marL="0" indent="0">
              <a:spcBef>
                <a:spcPts val="0"/>
              </a:spcBef>
              <a:spcAft>
                <a:spcPts val="1200"/>
              </a:spcAft>
              <a:buNone/>
              <a:defRPr lang="en-US" sz="2100" b="1" kern="1200" dirty="0">
                <a:solidFill>
                  <a:schemeClr val="tx1"/>
                </a:solidFill>
                <a:latin typeface="+mn-lt"/>
                <a:ea typeface="+mn-ea"/>
                <a:cs typeface="+mn-cs"/>
              </a:defRPr>
            </a:lvl1pPr>
            <a:lvl2pPr marL="0" indent="0">
              <a:spcBef>
                <a:spcPts val="0"/>
              </a:spcBef>
              <a:spcAft>
                <a:spcPts val="600"/>
              </a:spcAft>
              <a:buNone/>
              <a:defRPr lang="en-US" sz="1600" b="1" kern="1200" dirty="0">
                <a:solidFill>
                  <a:schemeClr val="tx1"/>
                </a:solidFill>
                <a:latin typeface="+mn-lt"/>
                <a:ea typeface="+mn-ea"/>
                <a:cs typeface="+mn-cs"/>
              </a:defRPr>
            </a:lvl2pPr>
            <a:lvl3pPr marL="0" indent="0">
              <a:lnSpc>
                <a:spcPct val="90000"/>
              </a:lnSpc>
              <a:spcBef>
                <a:spcPts val="0"/>
              </a:spcBef>
              <a:spcAft>
                <a:spcPts val="600"/>
              </a:spcAft>
              <a:buNone/>
              <a:defRPr lang="en-US" sz="1600" kern="1200" dirty="0">
                <a:solidFill>
                  <a:schemeClr val="tx1"/>
                </a:solidFill>
                <a:latin typeface="+mn-lt"/>
                <a:ea typeface="+mn-ea"/>
                <a:cs typeface="+mn-cs"/>
              </a:defRPr>
            </a:lvl3pPr>
            <a:lvl4pPr marL="0" indent="-228600">
              <a:defRPr lang="en-US" sz="1600" kern="1200" dirty="0">
                <a:solidFill>
                  <a:schemeClr val="tx1"/>
                </a:solidFill>
                <a:latin typeface="+mn-lt"/>
                <a:ea typeface="+mn-ea"/>
                <a:cs typeface="+mn-cs"/>
              </a:defRPr>
            </a:lvl4pPr>
            <a:lvl5pPr marL="460800" indent="-228600">
              <a:defRPr lang="en-GB" sz="1600" kern="1200" dirty="0">
                <a:solidFill>
                  <a:schemeClr val="tx1"/>
                </a:solidFill>
                <a:latin typeface="+mn-lt"/>
                <a:ea typeface="+mn-ea"/>
                <a:cs typeface="+mn-cs"/>
              </a:defRPr>
            </a:lvl5pPr>
          </a:lstStyle>
          <a:p>
            <a:pPr marL="0" lvl="0" indent="0" algn="l" defTabSz="914400" rtl="0" eaLnBrk="1" latinLnBrk="0" hangingPunct="1">
              <a:lnSpc>
                <a:spcPct val="90000"/>
              </a:lnSpc>
              <a:spcBef>
                <a:spcPts val="0"/>
              </a:spcBef>
              <a:spcAft>
                <a:spcPts val="1200"/>
              </a:spcAft>
              <a:buFont typeface="Arial" panose="020B0604020202020204" pitchFamily="34" charset="0"/>
              <a:buNone/>
            </a:pPr>
            <a:r>
              <a:rPr lang="en-US" dirty="0"/>
              <a:t>Heading 1</a:t>
            </a:r>
          </a:p>
          <a:p>
            <a:pPr marL="0" lvl="1" indent="0" algn="l" defTabSz="914400" rtl="0" eaLnBrk="1" latinLnBrk="0" hangingPunct="1">
              <a:lnSpc>
                <a:spcPct val="90000"/>
              </a:lnSpc>
              <a:spcBef>
                <a:spcPts val="0"/>
              </a:spcBef>
              <a:spcAft>
                <a:spcPts val="600"/>
              </a:spcAft>
              <a:buFont typeface="Arial" panose="020B0604020202020204" pitchFamily="34" charset="0"/>
              <a:buNone/>
            </a:pPr>
            <a:r>
              <a:rPr lang="en-US" dirty="0"/>
              <a:t>Heading 2</a:t>
            </a:r>
          </a:p>
          <a:p>
            <a:pPr marL="0" lvl="2" indent="0" algn="l" defTabSz="914400" rtl="0" eaLnBrk="1" latinLnBrk="0" hangingPunct="1">
              <a:lnSpc>
                <a:spcPct val="90000"/>
              </a:lnSpc>
              <a:spcBef>
                <a:spcPts val="0"/>
              </a:spcBef>
              <a:spcAft>
                <a:spcPts val="600"/>
              </a:spcAft>
              <a:buFont typeface="Arial" panose="020B0604020202020204" pitchFamily="34" charset="0"/>
              <a:buNone/>
            </a:pPr>
            <a:r>
              <a:rPr lang="en-US" dirty="0"/>
              <a:t>Body copy</a:t>
            </a:r>
          </a:p>
          <a:p>
            <a:pPr marL="0" lvl="3" indent="-228600" algn="l" defTabSz="914400" rtl="0" eaLnBrk="1" latinLnBrk="0" hangingPunct="1">
              <a:lnSpc>
                <a:spcPct val="90000"/>
              </a:lnSpc>
              <a:spcBef>
                <a:spcPts val="500"/>
              </a:spcBef>
              <a:buFont typeface="Arial" panose="020B0604020202020204" pitchFamily="34" charset="0"/>
              <a:buChar char="•"/>
            </a:pPr>
            <a:r>
              <a:rPr lang="en-US" dirty="0"/>
              <a:t>Bullet</a:t>
            </a:r>
          </a:p>
          <a:p>
            <a:pPr marL="460800" lvl="4" indent="-228600" algn="l" defTabSz="914400" rtl="0" eaLnBrk="1" latinLnBrk="0" hangingPunct="1">
              <a:lnSpc>
                <a:spcPct val="90000"/>
              </a:lnSpc>
              <a:spcBef>
                <a:spcPts val="500"/>
              </a:spcBef>
              <a:buFont typeface="Arial" panose="020B0604020202020204" pitchFamily="34" charset="0"/>
              <a:buChar char="•"/>
            </a:pPr>
            <a:r>
              <a:rPr lang="en-US" dirty="0"/>
              <a:t>Bullet sub</a:t>
            </a:r>
            <a:endParaRPr lang="en-GB" dirty="0"/>
          </a:p>
        </p:txBody>
      </p:sp>
      <p:sp>
        <p:nvSpPr>
          <p:cNvPr id="5" name="Footer Placeholder 4">
            <a:extLst>
              <a:ext uri="{FF2B5EF4-FFF2-40B4-BE49-F238E27FC236}">
                <a16:creationId xmlns:a16="http://schemas.microsoft.com/office/drawing/2014/main" id="{5EDE29FC-0AE3-49EE-B903-BD5846EC98B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6BF60EB-FBD0-41A4-B8B2-4945FC5CCAF7}"/>
              </a:ext>
            </a:extLst>
          </p:cNvPr>
          <p:cNvSpPr>
            <a:spLocks noGrp="1"/>
          </p:cNvSpPr>
          <p:nvPr>
            <p:ph type="sldNum" sz="quarter" idx="12"/>
          </p:nvPr>
        </p:nvSpPr>
        <p:spPr/>
        <p:txBody>
          <a:bodyPr/>
          <a:lstStyle/>
          <a:p>
            <a:fld id="{06A44ADC-FBC0-4698-B0EC-1AD4A4060383}" type="slidenum">
              <a:rPr lang="en-GB" smtClean="0"/>
              <a:t>‹#›</a:t>
            </a:fld>
            <a:endParaRPr lang="en-GB"/>
          </a:p>
        </p:txBody>
      </p:sp>
    </p:spTree>
    <p:extLst>
      <p:ext uri="{BB962C8B-B14F-4D97-AF65-F5344CB8AC3E}">
        <p14:creationId xmlns:p14="http://schemas.microsoft.com/office/powerpoint/2010/main" val="1898403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7"/>
          <p:cNvSpPr txBox="1">
            <a:spLocks noGrp="1"/>
          </p:cNvSpPr>
          <p:nvPr>
            <p:ph type="title"/>
          </p:nvPr>
        </p:nvSpPr>
        <p:spPr>
          <a:xfrm>
            <a:off x="360000" y="360000"/>
            <a:ext cx="11444072" cy="535531"/>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7"/>
          <p:cNvSpPr txBox="1">
            <a:spLocks noGrp="1"/>
          </p:cNvSpPr>
          <p:nvPr>
            <p:ph type="body" idx="1"/>
          </p:nvPr>
        </p:nvSpPr>
        <p:spPr>
          <a:xfrm>
            <a:off x="359999" y="1440000"/>
            <a:ext cx="11444073" cy="4351338"/>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1000"/>
              </a:spcBef>
              <a:spcAft>
                <a:spcPts val="0"/>
              </a:spcAft>
              <a:buClr>
                <a:schemeClr val="dk1"/>
              </a:buClr>
              <a:buSzPts val="2100"/>
              <a:buFont typeface="Arial"/>
              <a:buChar char="•"/>
              <a:defRPr sz="21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1"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07"/>
          <p:cNvSpPr txBox="1">
            <a:spLocks noGrp="1"/>
          </p:cNvSpPr>
          <p:nvPr>
            <p:ph type="ftr" idx="11"/>
          </p:nvPr>
        </p:nvSpPr>
        <p:spPr>
          <a:xfrm>
            <a:off x="4445000" y="6356350"/>
            <a:ext cx="6380018" cy="365125"/>
          </a:xfrm>
          <a:prstGeom prst="rect">
            <a:avLst/>
          </a:prstGeom>
          <a:noFill/>
          <a:ln>
            <a:noFill/>
          </a:ln>
        </p:spPr>
        <p:txBody>
          <a:bodyPr spcFirstLastPara="1" wrap="square" lIns="91425" tIns="36000" rIns="91425" bIns="36000" anchor="b" anchorCtr="0">
            <a:noAutofit/>
          </a:bodyPr>
          <a:lstStyle>
            <a:lvl1pPr marR="0" lvl="0" algn="r" rtl="0">
              <a:lnSpc>
                <a:spcPct val="100000"/>
              </a:lnSpc>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 name="Google Shape;9;p107"/>
          <p:cNvSpPr txBox="1">
            <a:spLocks noGrp="1"/>
          </p:cNvSpPr>
          <p:nvPr>
            <p:ph type="sldNum" idx="12"/>
          </p:nvPr>
        </p:nvSpPr>
        <p:spPr>
          <a:xfrm>
            <a:off x="11044381" y="6356350"/>
            <a:ext cx="759691" cy="365125"/>
          </a:xfrm>
          <a:prstGeom prst="rect">
            <a:avLst/>
          </a:prstGeom>
          <a:noFill/>
          <a:ln>
            <a:noFill/>
          </a:ln>
        </p:spPr>
        <p:txBody>
          <a:bodyPr spcFirstLastPara="1" wrap="square" lIns="91425" tIns="36000" rIns="91425" bIns="36000" anchor="b" anchorCtr="0">
            <a:noAutofit/>
          </a:bodyPr>
          <a:lstStyle>
            <a:lvl1pPr marL="0" marR="0" lvl="0"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8" r:id="rId6"/>
    <p:sldLayoutId id="2147483660" r:id="rId7"/>
    <p:sldLayoutId id="2147483661" r:id="rId8"/>
    <p:sldLayoutId id="2147483662" r:id="rId9"/>
    <p:sldLayoutId id="2147483663" r:id="rId10"/>
    <p:sldLayoutId id="2147483664" r:id="rId11"/>
    <p:sldLayoutId id="214748366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30.jpe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openxmlformats.org/officeDocument/2006/relationships/image" Target="../media/image13.png"/><Relationship Id="rId9" Type="http://schemas.microsoft.com/office/2007/relationships/diagramDrawing" Target="../diagrams/drawing3.xml"/><Relationship Id="rId14" Type="http://schemas.microsoft.com/office/2007/relationships/diagramDrawing" Target="../diagrams/drawing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8.jpe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3.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9.jpe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3.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7353-4047-799D-0043-51A056FC6C6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337A5F0-F58C-21E5-DC1A-EF9CA006011E}"/>
              </a:ext>
            </a:extLst>
          </p:cNvPr>
          <p:cNvSpPr txBox="1"/>
          <p:nvPr/>
        </p:nvSpPr>
        <p:spPr>
          <a:xfrm>
            <a:off x="1158240" y="2259449"/>
            <a:ext cx="10143744" cy="2800767"/>
          </a:xfrm>
          <a:prstGeom prst="rect">
            <a:avLst/>
          </a:prstGeom>
          <a:noFill/>
        </p:spPr>
        <p:txBody>
          <a:bodyPr wrap="square" lIns="91440" tIns="45720" rIns="91440" bIns="45720" rtlCol="0" anchor="t">
            <a:spAutoFit/>
          </a:bodyPr>
          <a:lstStyle/>
          <a:p>
            <a:pPr algn="ctr">
              <a:lnSpc>
                <a:spcPts val="6000"/>
              </a:lnSpc>
            </a:pPr>
            <a:r>
              <a:rPr lang="en-GB" sz="2400" b="1" dirty="0">
                <a:solidFill>
                  <a:srgbClr val="000000"/>
                </a:solidFill>
                <a:effectLst/>
                <a:latin typeface="Aptos" panose="020B0004020202020204" pitchFamily="34" charset="0"/>
                <a:ea typeface="Times New Roman" panose="02020603050405020304" pitchFamily="18" charset="0"/>
              </a:rPr>
              <a:t>Why does this matter to government? </a:t>
            </a:r>
          </a:p>
          <a:p>
            <a:pPr algn="ctr">
              <a:lnSpc>
                <a:spcPts val="6000"/>
              </a:lnSpc>
            </a:pPr>
            <a:r>
              <a:rPr lang="en-GB" sz="2400" b="1" dirty="0">
                <a:solidFill>
                  <a:srgbClr val="000000"/>
                </a:solidFill>
                <a:effectLst/>
                <a:latin typeface="Aptos" panose="020B0004020202020204" pitchFamily="34" charset="0"/>
                <a:ea typeface="Times New Roman" panose="02020603050405020304" pitchFamily="18" charset="0"/>
              </a:rPr>
              <a:t>What are the priorities where HRfH can make a difference for the UK?</a:t>
            </a:r>
            <a:endParaRPr lang="en-US" sz="2400" b="1" spc="300" dirty="0">
              <a:ln w="6350">
                <a:noFill/>
              </a:ln>
              <a:latin typeface="Effra Medium" panose="020B0603020203020204" pitchFamily="34" charset="77"/>
            </a:endParaRPr>
          </a:p>
          <a:p>
            <a:pPr algn="ctr"/>
            <a:endParaRPr lang="en-US" sz="3000" dirty="0">
              <a:ln w="6350">
                <a:noFill/>
              </a:ln>
              <a:solidFill>
                <a:srgbClr val="2C82C6"/>
              </a:solidFill>
              <a:latin typeface="Effra Medium" panose="020B0603020203020204" pitchFamily="34" charset="77"/>
            </a:endParaRPr>
          </a:p>
          <a:p>
            <a:pPr algn="ctr"/>
            <a:r>
              <a:rPr lang="en-US" sz="3000" dirty="0">
                <a:ln w="6350">
                  <a:noFill/>
                </a:ln>
                <a:solidFill>
                  <a:srgbClr val="2C82C6"/>
                </a:solidFill>
                <a:latin typeface="Effra Medium"/>
              </a:rPr>
              <a:t>Professor Mary De Silva</a:t>
            </a:r>
          </a:p>
          <a:p>
            <a:pPr algn="ctr"/>
            <a:r>
              <a:rPr lang="en-US" sz="1600" spc="200" dirty="0">
                <a:solidFill>
                  <a:srgbClr val="59ADB8"/>
                </a:solidFill>
                <a:latin typeface="Effra Medium" panose="020B0603020203020204" pitchFamily="34" charset="77"/>
              </a:rPr>
              <a:t>DEPUTY CHIEF SCIENTIFIC ADVISER, DHSC</a:t>
            </a:r>
            <a:endParaRPr lang="en-US" sz="1600" b="0" i="0" spc="200" dirty="0">
              <a:solidFill>
                <a:srgbClr val="59ADB8"/>
              </a:solidFill>
              <a:latin typeface="Effra Medium" panose="020B0603020203020204" pitchFamily="34" charset="77"/>
            </a:endParaRPr>
          </a:p>
        </p:txBody>
      </p:sp>
      <p:pic>
        <p:nvPicPr>
          <p:cNvPr id="2" name="Graphic 1">
            <a:extLst>
              <a:ext uri="{FF2B5EF4-FFF2-40B4-BE49-F238E27FC236}">
                <a16:creationId xmlns:a16="http://schemas.microsoft.com/office/drawing/2014/main" id="{75AB0297-07C6-179A-B74A-39EB427E0E1E}"/>
              </a:ext>
            </a:extLst>
          </p:cNvPr>
          <p:cNvPicPr>
            <a:picLocks noChangeAspect="1"/>
          </p:cNvPicPr>
          <p:nvPr/>
        </p:nvPicPr>
        <p:blipFill>
          <a:blip r:embed="rId3">
            <a:extLst>
              <a:ext uri="{96DAC541-7B7A-43D3-8B79-37D633B846F1}">
                <asvg:svgBlip xmlns:asvg="http://schemas.microsoft.com/office/drawing/2016/SVG/main" r:embed="rId4"/>
              </a:ext>
            </a:extLst>
          </a:blip>
          <a:srcRect l="30286" t="44804" r="30796" b="44865"/>
          <a:stretch/>
        </p:blipFill>
        <p:spPr>
          <a:xfrm>
            <a:off x="8809463" y="312526"/>
            <a:ext cx="3078933" cy="1156280"/>
          </a:xfrm>
          <a:prstGeom prst="rect">
            <a:avLst/>
          </a:prstGeom>
        </p:spPr>
      </p:pic>
      <p:pic>
        <p:nvPicPr>
          <p:cNvPr id="3" name="Graphic 2">
            <a:extLst>
              <a:ext uri="{FF2B5EF4-FFF2-40B4-BE49-F238E27FC236}">
                <a16:creationId xmlns:a16="http://schemas.microsoft.com/office/drawing/2014/main" id="{8705D81E-C47B-EB6E-D475-F89D44C2B3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3543" y="4855695"/>
            <a:ext cx="16174415" cy="4443521"/>
          </a:xfrm>
          <a:prstGeom prst="rect">
            <a:avLst/>
          </a:prstGeom>
        </p:spPr>
      </p:pic>
      <p:pic>
        <p:nvPicPr>
          <p:cNvPr id="4" name="Picture 3" descr="Major Conditions Strategy: Call For Evidence - Department of Health &amp;  Social Care - Red Rose Recovery">
            <a:extLst>
              <a:ext uri="{FF2B5EF4-FFF2-40B4-BE49-F238E27FC236}">
                <a16:creationId xmlns:a16="http://schemas.microsoft.com/office/drawing/2014/main" id="{C432999E-ECE8-81E5-4F67-851AB8FF6E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306" y="523104"/>
            <a:ext cx="3050651" cy="94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717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2" name="Freeform 4">
            <a:extLst>
              <a:ext uri="{FF2B5EF4-FFF2-40B4-BE49-F238E27FC236}">
                <a16:creationId xmlns:a16="http://schemas.microsoft.com/office/drawing/2014/main" id="{49DB1F04-7F97-FC3D-70EB-6B4500F36890}"/>
              </a:ext>
            </a:extLst>
          </p:cNvPr>
          <p:cNvSpPr/>
          <p:nvPr/>
        </p:nvSpPr>
        <p:spPr>
          <a:xfrm>
            <a:off x="0" y="1"/>
            <a:ext cx="12192000" cy="2218423"/>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stretch>
              <a:fillRect t="-164911" b="-283033"/>
            </a:stretch>
          </a:blipFill>
        </p:spPr>
        <p:txBody>
          <a:bodyPr/>
          <a:lstStyle/>
          <a:p>
            <a:endParaRPr lang="en-GB"/>
          </a:p>
        </p:txBody>
      </p:sp>
      <p:pic>
        <p:nvPicPr>
          <p:cNvPr id="3" name="Google Shape;862;g2e9db85867b_0_22">
            <a:extLst>
              <a:ext uri="{FF2B5EF4-FFF2-40B4-BE49-F238E27FC236}">
                <a16:creationId xmlns:a16="http://schemas.microsoft.com/office/drawing/2014/main" id="{08B567A0-90DD-2E04-44D1-229B6EDA1168}"/>
              </a:ext>
            </a:extLst>
          </p:cNvPr>
          <p:cNvPicPr preferRelativeResize="0"/>
          <p:nvPr/>
        </p:nvPicPr>
        <p:blipFill rotWithShape="1">
          <a:blip r:embed="rId4">
            <a:alphaModFix/>
          </a:blip>
          <a:srcRect/>
          <a:stretch/>
        </p:blipFill>
        <p:spPr>
          <a:xfrm>
            <a:off x="0" y="0"/>
            <a:ext cx="12192000" cy="2218424"/>
          </a:xfrm>
          <a:prstGeom prst="rect">
            <a:avLst/>
          </a:prstGeom>
          <a:noFill/>
          <a:ln>
            <a:noFill/>
          </a:ln>
        </p:spPr>
      </p:pic>
      <p:sp>
        <p:nvSpPr>
          <p:cNvPr id="863" name="Google Shape;863;g2e9db85867b_0_22"/>
          <p:cNvSpPr txBox="1">
            <a:spLocks noGrp="1"/>
          </p:cNvSpPr>
          <p:nvPr>
            <p:ph type="title"/>
          </p:nvPr>
        </p:nvSpPr>
        <p:spPr>
          <a:xfrm>
            <a:off x="906775" y="618413"/>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Project pitfalls </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graphicFrame>
        <p:nvGraphicFramePr>
          <p:cNvPr id="11" name="TextBox 4">
            <a:extLst>
              <a:ext uri="{FF2B5EF4-FFF2-40B4-BE49-F238E27FC236}">
                <a16:creationId xmlns:a16="http://schemas.microsoft.com/office/drawing/2014/main" id="{11FB9F72-2FD9-C63F-9E15-B417CD7E2E78}"/>
              </a:ext>
            </a:extLst>
          </p:cNvPr>
          <p:cNvGraphicFramePr/>
          <p:nvPr>
            <p:extLst>
              <p:ext uri="{D42A27DB-BD31-4B8C-83A1-F6EECF244321}">
                <p14:modId xmlns:p14="http://schemas.microsoft.com/office/powerpoint/2010/main" val="126346643"/>
              </p:ext>
            </p:extLst>
          </p:nvPr>
        </p:nvGraphicFramePr>
        <p:xfrm>
          <a:off x="258399" y="2931786"/>
          <a:ext cx="5710601" cy="287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2" name="TextBox 4">
            <a:extLst>
              <a:ext uri="{FF2B5EF4-FFF2-40B4-BE49-F238E27FC236}">
                <a16:creationId xmlns:a16="http://schemas.microsoft.com/office/drawing/2014/main" id="{F53A3AE4-C6BB-9473-DB4C-0AC99D27AF89}"/>
              </a:ext>
            </a:extLst>
          </p:cNvPr>
          <p:cNvGraphicFramePr/>
          <p:nvPr>
            <p:extLst>
              <p:ext uri="{D42A27DB-BD31-4B8C-83A1-F6EECF244321}">
                <p14:modId xmlns:p14="http://schemas.microsoft.com/office/powerpoint/2010/main" val="3944373217"/>
              </p:ext>
            </p:extLst>
          </p:nvPr>
        </p:nvGraphicFramePr>
        <p:xfrm>
          <a:off x="6223002" y="2931786"/>
          <a:ext cx="5411576" cy="287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14" name="Straight Arrow Connector 13">
            <a:extLst>
              <a:ext uri="{FF2B5EF4-FFF2-40B4-BE49-F238E27FC236}">
                <a16:creationId xmlns:a16="http://schemas.microsoft.com/office/drawing/2014/main" id="{93F80BBD-FCD3-B95E-9D9C-97BADDB25301}"/>
              </a:ext>
            </a:extLst>
          </p:cNvPr>
          <p:cNvCxnSpPr/>
          <p:nvPr/>
        </p:nvCxnSpPr>
        <p:spPr>
          <a:xfrm>
            <a:off x="5862083" y="3242931"/>
            <a:ext cx="4678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3A4B98A-28E5-78F6-C246-AF03D0816D31}"/>
              </a:ext>
            </a:extLst>
          </p:cNvPr>
          <p:cNvCxnSpPr/>
          <p:nvPr/>
        </p:nvCxnSpPr>
        <p:spPr>
          <a:xfrm>
            <a:off x="5862083" y="4043918"/>
            <a:ext cx="4678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40D596-47AC-1234-F12F-75EE98D9909E}"/>
              </a:ext>
            </a:extLst>
          </p:cNvPr>
          <p:cNvCxnSpPr/>
          <p:nvPr/>
        </p:nvCxnSpPr>
        <p:spPr>
          <a:xfrm>
            <a:off x="5862083" y="4777564"/>
            <a:ext cx="4678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82655C-3233-A129-2E5B-D0EF6D3F5F0C}"/>
              </a:ext>
            </a:extLst>
          </p:cNvPr>
          <p:cNvCxnSpPr/>
          <p:nvPr/>
        </p:nvCxnSpPr>
        <p:spPr>
          <a:xfrm>
            <a:off x="5862083" y="5511210"/>
            <a:ext cx="46783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95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B3B5260D-B4E8-0A66-5A2A-79325AE15DB1}"/>
            </a:ext>
          </a:extLst>
        </p:cNvPr>
        <p:cNvGrpSpPr/>
        <p:nvPr/>
      </p:nvGrpSpPr>
      <p:grpSpPr>
        <a:xfrm>
          <a:off x="0" y="0"/>
          <a:ext cx="0" cy="0"/>
          <a:chOff x="0" y="0"/>
          <a:chExt cx="0" cy="0"/>
        </a:xfrm>
      </p:grpSpPr>
      <p:sp>
        <p:nvSpPr>
          <p:cNvPr id="25" name="Freeform 2">
            <a:extLst>
              <a:ext uri="{FF2B5EF4-FFF2-40B4-BE49-F238E27FC236}">
                <a16:creationId xmlns:a16="http://schemas.microsoft.com/office/drawing/2014/main" id="{D2AA3128-E9D8-3F28-1932-E71E58DE9D54}"/>
              </a:ext>
            </a:extLst>
          </p:cNvPr>
          <p:cNvSpPr/>
          <p:nvPr/>
        </p:nvSpPr>
        <p:spPr>
          <a:xfrm>
            <a:off x="0" y="-25279"/>
            <a:ext cx="12192000" cy="2141158"/>
          </a:xfrm>
          <a:custGeom>
            <a:avLst/>
            <a:gdLst/>
            <a:ahLst/>
            <a:cxnLst/>
            <a:rect l="l" t="t" r="r" b="b"/>
            <a:pathLst>
              <a:path w="11324333" h="2062480">
                <a:moveTo>
                  <a:pt x="0" y="0"/>
                </a:moveTo>
                <a:lnTo>
                  <a:pt x="11324332" y="0"/>
                </a:lnTo>
                <a:lnTo>
                  <a:pt x="11324332" y="2062480"/>
                </a:lnTo>
                <a:lnTo>
                  <a:pt x="0" y="2062480"/>
                </a:lnTo>
                <a:lnTo>
                  <a:pt x="0" y="0"/>
                </a:lnTo>
                <a:close/>
              </a:path>
            </a:pathLst>
          </a:custGeom>
          <a:blipFill>
            <a:blip r:embed="rId3"/>
            <a:stretch>
              <a:fillRect t="-184626" r="-28602" b="-185817"/>
            </a:stretch>
          </a:blipFill>
        </p:spPr>
        <p:txBody>
          <a:bodyPr/>
          <a:lstStyle/>
          <a:p>
            <a:endParaRPr lang="en-GB"/>
          </a:p>
        </p:txBody>
      </p:sp>
      <p:pic>
        <p:nvPicPr>
          <p:cNvPr id="26" name="Google Shape;862;g2e9db85867b_0_22">
            <a:extLst>
              <a:ext uri="{FF2B5EF4-FFF2-40B4-BE49-F238E27FC236}">
                <a16:creationId xmlns:a16="http://schemas.microsoft.com/office/drawing/2014/main" id="{42C3874F-9D3F-1459-5922-F4E9F2FD0326}"/>
              </a:ext>
            </a:extLst>
          </p:cNvPr>
          <p:cNvPicPr preferRelativeResize="0"/>
          <p:nvPr/>
        </p:nvPicPr>
        <p:blipFill rotWithShape="1">
          <a:blip r:embed="rId4">
            <a:alphaModFix/>
          </a:blip>
          <a:srcRect/>
          <a:stretch/>
        </p:blipFill>
        <p:spPr>
          <a:xfrm>
            <a:off x="-47454" y="-28155"/>
            <a:ext cx="12239454" cy="2115878"/>
          </a:xfrm>
          <a:prstGeom prst="rect">
            <a:avLst/>
          </a:prstGeom>
          <a:noFill/>
          <a:ln>
            <a:noFill/>
          </a:ln>
        </p:spPr>
      </p:pic>
      <p:sp>
        <p:nvSpPr>
          <p:cNvPr id="863" name="Google Shape;863;g2e9db85867b_0_22">
            <a:extLst>
              <a:ext uri="{FF2B5EF4-FFF2-40B4-BE49-F238E27FC236}">
                <a16:creationId xmlns:a16="http://schemas.microsoft.com/office/drawing/2014/main" id="{4E739B50-6022-D084-8DC0-EBDA630D5F06}"/>
              </a:ext>
            </a:extLst>
          </p:cNvPr>
          <p:cNvSpPr txBox="1">
            <a:spLocks noGrp="1"/>
          </p:cNvSpPr>
          <p:nvPr>
            <p:ph type="title"/>
          </p:nvPr>
        </p:nvSpPr>
        <p:spPr>
          <a:xfrm>
            <a:off x="906775" y="618413"/>
            <a:ext cx="11101200" cy="981600"/>
          </a:xfrm>
          <a:prstGeom prst="rect">
            <a:avLst/>
          </a:prstGeom>
          <a:noFill/>
          <a:ln>
            <a:noFill/>
          </a:ln>
        </p:spPr>
        <p:txBody>
          <a:bodyPr spcFirstLastPara="1" wrap="square" lIns="91425" tIns="45700" rIns="91425" bIns="45700" anchor="t" anchorCtr="0">
            <a:noAutofit/>
          </a:bodyPr>
          <a:lstStyle/>
          <a:p>
            <a:r>
              <a:rPr lang="en-GB" dirty="0">
                <a:solidFill>
                  <a:schemeClr val="lt1"/>
                </a:solidFill>
                <a:latin typeface="Lato"/>
                <a:ea typeface="Lato"/>
                <a:cs typeface="Lato"/>
              </a:rPr>
              <a:t>Wearables research challenges</a:t>
            </a:r>
          </a:p>
        </p:txBody>
      </p:sp>
      <p:cxnSp>
        <p:nvCxnSpPr>
          <p:cNvPr id="864" name="Google Shape;864;g2e9db85867b_0_22">
            <a:extLst>
              <a:ext uri="{FF2B5EF4-FFF2-40B4-BE49-F238E27FC236}">
                <a16:creationId xmlns:a16="http://schemas.microsoft.com/office/drawing/2014/main" id="{4249FF86-52A9-951F-B7F1-790E97C76B7E}"/>
              </a:ext>
            </a:extLst>
          </p:cNvPr>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sp>
        <p:nvSpPr>
          <p:cNvPr id="4" name="Slide Number Placeholder 4">
            <a:extLst>
              <a:ext uri="{FF2B5EF4-FFF2-40B4-BE49-F238E27FC236}">
                <a16:creationId xmlns:a16="http://schemas.microsoft.com/office/drawing/2014/main" id="{F57F1693-1962-4758-73B9-44B0350C6F46}"/>
              </a:ext>
            </a:extLst>
          </p:cNvPr>
          <p:cNvSpPr>
            <a:spLocks noGrp="1"/>
          </p:cNvSpPr>
          <p:nvPr>
            <p:ph type="sldNum" sz="quarter" idx="12"/>
          </p:nvPr>
        </p:nvSpPr>
        <p:spPr>
          <a:xfrm>
            <a:off x="11044381" y="6356350"/>
            <a:ext cx="759691" cy="365125"/>
          </a:xfrm>
        </p:spPr>
        <p:txBody>
          <a:bodyPr/>
          <a:lstStyle/>
          <a:p>
            <a:fld id="{06A44ADC-FBC0-4698-B0EC-1AD4A4060383}" type="slidenum">
              <a:rPr lang="en-GB" smtClean="0"/>
              <a:t>11</a:t>
            </a:fld>
            <a:endParaRPr lang="en-GB"/>
          </a:p>
        </p:txBody>
      </p:sp>
      <p:sp>
        <p:nvSpPr>
          <p:cNvPr id="5" name="TextBox 4">
            <a:extLst>
              <a:ext uri="{FF2B5EF4-FFF2-40B4-BE49-F238E27FC236}">
                <a16:creationId xmlns:a16="http://schemas.microsoft.com/office/drawing/2014/main" id="{FBBCA23A-D273-0CAD-FF19-17AF14DBE5D4}"/>
              </a:ext>
            </a:extLst>
          </p:cNvPr>
          <p:cNvSpPr txBox="1"/>
          <p:nvPr/>
        </p:nvSpPr>
        <p:spPr>
          <a:xfrm>
            <a:off x="8191500" y="584624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cs typeface="Arial"/>
              </a:rPr>
              <a:t>.</a:t>
            </a:r>
            <a:r>
              <a:rPr lang="en-US" sz="1600" dirty="0">
                <a:cs typeface="Arial"/>
              </a:rPr>
              <a:t>​</a:t>
            </a:r>
            <a:endParaRPr lang="en-US" dirty="0"/>
          </a:p>
        </p:txBody>
      </p:sp>
      <p:pic>
        <p:nvPicPr>
          <p:cNvPr id="6" name="Picture 5" descr="A blue and purple text&#10;&#10;AI-generated content may be incorrect.">
            <a:extLst>
              <a:ext uri="{FF2B5EF4-FFF2-40B4-BE49-F238E27FC236}">
                <a16:creationId xmlns:a16="http://schemas.microsoft.com/office/drawing/2014/main" id="{2B5A788F-FA38-FB49-79D0-56CD768FEE93}"/>
              </a:ext>
            </a:extLst>
          </p:cNvPr>
          <p:cNvPicPr>
            <a:picLocks noChangeAspect="1"/>
          </p:cNvPicPr>
          <p:nvPr/>
        </p:nvPicPr>
        <p:blipFill>
          <a:blip r:embed="rId5"/>
          <a:stretch>
            <a:fillRect/>
          </a:stretch>
        </p:blipFill>
        <p:spPr>
          <a:xfrm>
            <a:off x="3564377" y="2131670"/>
            <a:ext cx="5063245" cy="4051140"/>
          </a:xfrm>
          <a:prstGeom prst="rect">
            <a:avLst/>
          </a:prstGeom>
        </p:spPr>
      </p:pic>
    </p:spTree>
    <p:extLst>
      <p:ext uri="{BB962C8B-B14F-4D97-AF65-F5344CB8AC3E}">
        <p14:creationId xmlns:p14="http://schemas.microsoft.com/office/powerpoint/2010/main" val="3955857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2" name="Freeform 3">
            <a:extLst>
              <a:ext uri="{FF2B5EF4-FFF2-40B4-BE49-F238E27FC236}">
                <a16:creationId xmlns:a16="http://schemas.microsoft.com/office/drawing/2014/main" id="{99952764-E0B5-4087-7C14-8A16F2093C51}"/>
              </a:ext>
            </a:extLst>
          </p:cNvPr>
          <p:cNvSpPr/>
          <p:nvPr/>
        </p:nvSpPr>
        <p:spPr>
          <a:xfrm>
            <a:off x="0" y="0"/>
            <a:ext cx="12192000" cy="2200940"/>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stretch>
              <a:fillRect t="-40119" b="-200291"/>
            </a:stretch>
          </a:blipFill>
        </p:spPr>
        <p:txBody>
          <a:bodyPr/>
          <a:lstStyle/>
          <a:p>
            <a:endParaRPr lang="en-GB"/>
          </a:p>
        </p:txBody>
      </p:sp>
      <p:pic>
        <p:nvPicPr>
          <p:cNvPr id="3" name="Google Shape;862;g2e9db85867b_0_22">
            <a:extLst>
              <a:ext uri="{FF2B5EF4-FFF2-40B4-BE49-F238E27FC236}">
                <a16:creationId xmlns:a16="http://schemas.microsoft.com/office/drawing/2014/main" id="{0B940418-7CE3-839F-A595-437372B13240}"/>
              </a:ext>
            </a:extLst>
          </p:cNvPr>
          <p:cNvPicPr preferRelativeResize="0"/>
          <p:nvPr/>
        </p:nvPicPr>
        <p:blipFill rotWithShape="1">
          <a:blip r:embed="rId4">
            <a:alphaModFix/>
          </a:blip>
          <a:srcRect/>
          <a:stretch/>
        </p:blipFill>
        <p:spPr>
          <a:xfrm>
            <a:off x="0" y="0"/>
            <a:ext cx="12192000" cy="2218424"/>
          </a:xfrm>
          <a:prstGeom prst="rect">
            <a:avLst/>
          </a:prstGeom>
          <a:noFill/>
          <a:ln>
            <a:noFill/>
          </a:ln>
        </p:spPr>
      </p:pic>
      <p:sp>
        <p:nvSpPr>
          <p:cNvPr id="863" name="Google Shape;863;g2e9db85867b_0_22"/>
          <p:cNvSpPr txBox="1">
            <a:spLocks noGrp="1"/>
          </p:cNvSpPr>
          <p:nvPr>
            <p:ph type="title"/>
          </p:nvPr>
        </p:nvSpPr>
        <p:spPr>
          <a:xfrm>
            <a:off x="906775" y="618413"/>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New NIHR Research Innovation strategy</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sp>
        <p:nvSpPr>
          <p:cNvPr id="6" name="TextBox 5">
            <a:extLst>
              <a:ext uri="{FF2B5EF4-FFF2-40B4-BE49-F238E27FC236}">
                <a16:creationId xmlns:a16="http://schemas.microsoft.com/office/drawing/2014/main" id="{E5E506FB-31A3-6C54-F42F-42294871BB27}"/>
              </a:ext>
            </a:extLst>
          </p:cNvPr>
          <p:cNvSpPr txBox="1"/>
          <p:nvPr/>
        </p:nvSpPr>
        <p:spPr>
          <a:xfrm>
            <a:off x="633664" y="2778590"/>
            <a:ext cx="10924672" cy="2848729"/>
          </a:xfrm>
          <a:prstGeom prst="rect">
            <a:avLst/>
          </a:prstGeom>
          <a:noFill/>
        </p:spPr>
        <p:txBody>
          <a:bodyPr wrap="square" lIns="91440" tIns="45720" rIns="91440" bIns="45720" rtlCol="0" anchor="t">
            <a:spAutoFit/>
          </a:bodyPr>
          <a:lstStyle/>
          <a:p>
            <a:pPr>
              <a:lnSpc>
                <a:spcPct val="107000"/>
              </a:lnSpc>
              <a:spcAft>
                <a:spcPts val="800"/>
              </a:spcAft>
            </a:pPr>
            <a:r>
              <a:rPr lang="en-GB" sz="1800" b="1" dirty="0">
                <a:latin typeface="Lato"/>
                <a:ea typeface="Lato"/>
                <a:cs typeface="Lato"/>
              </a:rPr>
              <a:t>Aims:</a:t>
            </a:r>
          </a:p>
          <a:p>
            <a:pPr marL="342900" indent="-342900">
              <a:lnSpc>
                <a:spcPct val="107000"/>
              </a:lnSpc>
              <a:spcAft>
                <a:spcPts val="800"/>
              </a:spcAft>
              <a:buAutoNum type="arabicPeriod"/>
            </a:pPr>
            <a:r>
              <a:rPr lang="en-GB" sz="1800" dirty="0">
                <a:latin typeface="Lato"/>
                <a:ea typeface="Lato"/>
                <a:cs typeface="Lato"/>
              </a:rPr>
              <a:t>Make the UK’s R&amp;D innovation ecosystem more efficient, with better pull through to adoption </a:t>
            </a:r>
          </a:p>
          <a:p>
            <a:pPr marL="342900" indent="-342900">
              <a:lnSpc>
                <a:spcPct val="107000"/>
              </a:lnSpc>
              <a:spcAft>
                <a:spcPts val="800"/>
              </a:spcAft>
              <a:buAutoNum type="arabicPeriod"/>
            </a:pPr>
            <a:r>
              <a:rPr lang="en-GB" sz="1800" dirty="0">
                <a:latin typeface="Lato"/>
                <a:ea typeface="Lato"/>
                <a:cs typeface="Lato"/>
              </a:rPr>
              <a:t>Drive growth in life sciences </a:t>
            </a:r>
            <a:r>
              <a:rPr lang="en-GB" sz="1800" dirty="0">
                <a:effectLst/>
                <a:latin typeface="Lato"/>
                <a:ea typeface="Lato"/>
                <a:cs typeface="Lato"/>
              </a:rPr>
              <a:t>through </a:t>
            </a:r>
            <a:r>
              <a:rPr lang="en-GB" sz="1800" dirty="0">
                <a:latin typeface="Lato"/>
                <a:ea typeface="Lato"/>
                <a:cs typeface="Lato"/>
              </a:rPr>
              <a:t>inward investment by building confidence for industry </a:t>
            </a:r>
            <a:r>
              <a:rPr lang="en-GB" sz="1800" dirty="0">
                <a:effectLst/>
                <a:latin typeface="Lato"/>
                <a:ea typeface="Lato"/>
                <a:cs typeface="Lato"/>
              </a:rPr>
              <a:t>and </a:t>
            </a:r>
            <a:r>
              <a:rPr lang="en-GB" sz="1800" dirty="0">
                <a:latin typeface="Lato"/>
                <a:ea typeface="Lato"/>
                <a:cs typeface="Lato"/>
              </a:rPr>
              <a:t>investors, focusing on key technologies with UK advantage (AI, quantum sensing, engineering biology, genomics, wearables)</a:t>
            </a:r>
          </a:p>
          <a:p>
            <a:pPr marL="342900" indent="-342900">
              <a:lnSpc>
                <a:spcPct val="107000"/>
              </a:lnSpc>
              <a:spcAft>
                <a:spcPts val="800"/>
              </a:spcAft>
              <a:buFont typeface="Arial"/>
              <a:buAutoNum type="arabicPeriod"/>
            </a:pPr>
            <a:r>
              <a:rPr lang="en-GB" sz="1800" dirty="0">
                <a:latin typeface="Lato"/>
                <a:ea typeface="Lato"/>
                <a:cs typeface="Lato"/>
              </a:rPr>
              <a:t>Deliver innovations which increase productivity in the health and care system and improve patient and public outcomes</a:t>
            </a:r>
          </a:p>
          <a:p>
            <a:pPr lvl="0">
              <a:lnSpc>
                <a:spcPct val="107000"/>
              </a:lnSpc>
              <a:spcAft>
                <a:spcPts val="800"/>
              </a:spcAft>
            </a:pPr>
            <a:endParaRPr lang="en-GB" sz="1800" dirty="0">
              <a:effectLst/>
              <a:latin typeface="Lato"/>
              <a:ea typeface="Lato"/>
              <a:cs typeface="Lato"/>
            </a:endParaRPr>
          </a:p>
        </p:txBody>
      </p:sp>
      <p:sp>
        <p:nvSpPr>
          <p:cNvPr id="7" name="TextBox 6">
            <a:extLst>
              <a:ext uri="{FF2B5EF4-FFF2-40B4-BE49-F238E27FC236}">
                <a16:creationId xmlns:a16="http://schemas.microsoft.com/office/drawing/2014/main" id="{126A72C3-1DA8-DBDE-EC15-E45815DD322B}"/>
              </a:ext>
            </a:extLst>
          </p:cNvPr>
          <p:cNvSpPr txBox="1"/>
          <p:nvPr/>
        </p:nvSpPr>
        <p:spPr>
          <a:xfrm>
            <a:off x="1051063" y="1230681"/>
            <a:ext cx="10706927" cy="646331"/>
          </a:xfrm>
          <a:prstGeom prst="rect">
            <a:avLst/>
          </a:prstGeom>
          <a:noFill/>
        </p:spPr>
        <p:txBody>
          <a:bodyPr wrap="square">
            <a:spAutoFit/>
          </a:bodyPr>
          <a:lstStyle/>
          <a:p>
            <a:r>
              <a:rPr lang="en-GB" sz="1800" i="1" dirty="0">
                <a:solidFill>
                  <a:schemeClr val="bg1"/>
                </a:solidFill>
                <a:latin typeface="Lato"/>
                <a:ea typeface="Calibri"/>
                <a:cs typeface="Calibri"/>
              </a:rPr>
              <a:t>Vision: Rapid development of implementable </a:t>
            </a:r>
            <a:r>
              <a:rPr lang="en-GB" sz="1800" i="1" dirty="0">
                <a:solidFill>
                  <a:schemeClr val="bg1"/>
                </a:solidFill>
                <a:effectLst/>
                <a:latin typeface="Lato"/>
                <a:ea typeface="Calibri"/>
                <a:cs typeface="Calibri"/>
              </a:rPr>
              <a:t>game changing </a:t>
            </a:r>
            <a:r>
              <a:rPr lang="en-GB" sz="1800" i="1" dirty="0">
                <a:solidFill>
                  <a:schemeClr val="bg1"/>
                </a:solidFill>
                <a:latin typeface="Lato"/>
                <a:ea typeface="Calibri"/>
                <a:cs typeface="Calibri"/>
              </a:rPr>
              <a:t>innovations (GCI) driven by demand from the </a:t>
            </a:r>
            <a:r>
              <a:rPr lang="en-GB" sz="1800" i="1" dirty="0">
                <a:solidFill>
                  <a:schemeClr val="bg1"/>
                </a:solidFill>
                <a:effectLst/>
                <a:latin typeface="Lato"/>
                <a:ea typeface="Calibri"/>
                <a:cs typeface="Calibri"/>
              </a:rPr>
              <a:t>health and care</a:t>
            </a:r>
            <a:r>
              <a:rPr lang="en-GB" sz="1800" i="1" dirty="0">
                <a:solidFill>
                  <a:schemeClr val="bg1"/>
                </a:solidFill>
                <a:latin typeface="Lato"/>
                <a:ea typeface="Calibri"/>
                <a:cs typeface="Calibri"/>
              </a:rPr>
              <a:t> system, stimulating industry investment and delivering patient, public and economic benefits</a:t>
            </a:r>
            <a:r>
              <a:rPr lang="en-GB" sz="1800" i="1" dirty="0">
                <a:solidFill>
                  <a:schemeClr val="bg1"/>
                </a:solidFill>
                <a:effectLst/>
                <a:latin typeface="Lato"/>
                <a:ea typeface="Calibri"/>
                <a:cs typeface="Calibri"/>
              </a:rPr>
              <a:t>.</a:t>
            </a:r>
            <a:endParaRPr lang="en-GB" sz="1800" dirty="0">
              <a:solidFill>
                <a:schemeClr val="bg1"/>
              </a:solidFill>
            </a:endParaRPr>
          </a:p>
        </p:txBody>
      </p:sp>
    </p:spTree>
    <p:extLst>
      <p:ext uri="{BB962C8B-B14F-4D97-AF65-F5344CB8AC3E}">
        <p14:creationId xmlns:p14="http://schemas.microsoft.com/office/powerpoint/2010/main" val="2503095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5" name="Rectangle 4">
            <a:extLst>
              <a:ext uri="{FF2B5EF4-FFF2-40B4-BE49-F238E27FC236}">
                <a16:creationId xmlns:a16="http://schemas.microsoft.com/office/drawing/2014/main" id="{6325B941-8575-0EDC-40C0-E2FEE7ABC688}"/>
              </a:ext>
            </a:extLst>
          </p:cNvPr>
          <p:cNvSpPr/>
          <p:nvPr/>
        </p:nvSpPr>
        <p:spPr>
          <a:xfrm>
            <a:off x="0" y="6144637"/>
            <a:ext cx="12192000" cy="7133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reeform 3">
            <a:extLst>
              <a:ext uri="{FF2B5EF4-FFF2-40B4-BE49-F238E27FC236}">
                <a16:creationId xmlns:a16="http://schemas.microsoft.com/office/drawing/2014/main" id="{99952764-E0B5-4087-7C14-8A16F2093C51}"/>
              </a:ext>
            </a:extLst>
          </p:cNvPr>
          <p:cNvSpPr/>
          <p:nvPr/>
        </p:nvSpPr>
        <p:spPr>
          <a:xfrm>
            <a:off x="0" y="0"/>
            <a:ext cx="12192000" cy="1405287"/>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stretch>
              <a:fillRect t="-60730" b="-354548"/>
            </a:stretch>
          </a:blipFill>
        </p:spPr>
        <p:txBody>
          <a:bodyPr/>
          <a:lstStyle/>
          <a:p>
            <a:endParaRPr lang="en-GB"/>
          </a:p>
        </p:txBody>
      </p:sp>
      <p:pic>
        <p:nvPicPr>
          <p:cNvPr id="3" name="Google Shape;862;g2e9db85867b_0_22">
            <a:extLst>
              <a:ext uri="{FF2B5EF4-FFF2-40B4-BE49-F238E27FC236}">
                <a16:creationId xmlns:a16="http://schemas.microsoft.com/office/drawing/2014/main" id="{0B940418-7CE3-839F-A595-437372B13240}"/>
              </a:ext>
            </a:extLst>
          </p:cNvPr>
          <p:cNvPicPr preferRelativeResize="0"/>
          <p:nvPr/>
        </p:nvPicPr>
        <p:blipFill rotWithShape="1">
          <a:blip r:embed="rId4">
            <a:alphaModFix/>
          </a:blip>
          <a:srcRect/>
          <a:stretch/>
        </p:blipFill>
        <p:spPr>
          <a:xfrm>
            <a:off x="0" y="0"/>
            <a:ext cx="12192000" cy="1405288"/>
          </a:xfrm>
          <a:prstGeom prst="rect">
            <a:avLst/>
          </a:prstGeom>
          <a:noFill/>
          <a:ln>
            <a:noFill/>
          </a:ln>
        </p:spPr>
      </p:pic>
      <p:sp>
        <p:nvSpPr>
          <p:cNvPr id="863" name="Google Shape;863;g2e9db85867b_0_22"/>
          <p:cNvSpPr txBox="1">
            <a:spLocks noGrp="1"/>
          </p:cNvSpPr>
          <p:nvPr>
            <p:ph type="title"/>
          </p:nvPr>
        </p:nvSpPr>
        <p:spPr>
          <a:xfrm>
            <a:off x="906775" y="618413"/>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New NIHR Research Innovation strategy</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424607"/>
            <a:ext cx="2700" cy="791700"/>
          </a:xfrm>
          <a:prstGeom prst="straightConnector1">
            <a:avLst/>
          </a:prstGeom>
          <a:noFill/>
          <a:ln w="19050" cap="flat" cmpd="sng">
            <a:solidFill>
              <a:schemeClr val="accent2"/>
            </a:solidFill>
            <a:prstDash val="solid"/>
            <a:round/>
            <a:headEnd type="none" w="sm" len="sm"/>
            <a:tailEnd type="none" w="sm" len="sm"/>
          </a:ln>
        </p:spPr>
      </p:cxnSp>
      <p:pic>
        <p:nvPicPr>
          <p:cNvPr id="4" name="Picture 3">
            <a:extLst>
              <a:ext uri="{FF2B5EF4-FFF2-40B4-BE49-F238E27FC236}">
                <a16:creationId xmlns:a16="http://schemas.microsoft.com/office/drawing/2014/main" id="{ADEECFD9-6AA5-A87A-2335-972C2A4173AB}"/>
              </a:ext>
            </a:extLst>
          </p:cNvPr>
          <p:cNvPicPr>
            <a:picLocks noChangeAspect="1"/>
          </p:cNvPicPr>
          <p:nvPr/>
        </p:nvPicPr>
        <p:blipFill>
          <a:blip r:embed="rId5"/>
          <a:srcRect t="10248"/>
          <a:stretch/>
        </p:blipFill>
        <p:spPr>
          <a:xfrm>
            <a:off x="776551" y="1609638"/>
            <a:ext cx="10621283" cy="5153343"/>
          </a:xfrm>
          <a:prstGeom prst="rect">
            <a:avLst/>
          </a:prstGeom>
        </p:spPr>
      </p:pic>
    </p:spTree>
    <p:extLst>
      <p:ext uri="{BB962C8B-B14F-4D97-AF65-F5344CB8AC3E}">
        <p14:creationId xmlns:p14="http://schemas.microsoft.com/office/powerpoint/2010/main" val="537071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2" name="Freeform 3">
            <a:extLst>
              <a:ext uri="{FF2B5EF4-FFF2-40B4-BE49-F238E27FC236}">
                <a16:creationId xmlns:a16="http://schemas.microsoft.com/office/drawing/2014/main" id="{99952764-E0B5-4087-7C14-8A16F2093C51}"/>
              </a:ext>
            </a:extLst>
          </p:cNvPr>
          <p:cNvSpPr/>
          <p:nvPr/>
        </p:nvSpPr>
        <p:spPr>
          <a:xfrm>
            <a:off x="0" y="0"/>
            <a:ext cx="12192000" cy="2200940"/>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stretch>
              <a:fillRect t="-40119" b="-200291"/>
            </a:stretch>
          </a:blipFill>
        </p:spPr>
        <p:txBody>
          <a:bodyPr/>
          <a:lstStyle/>
          <a:p>
            <a:endParaRPr lang="en-GB"/>
          </a:p>
        </p:txBody>
      </p:sp>
      <p:pic>
        <p:nvPicPr>
          <p:cNvPr id="3" name="Google Shape;862;g2e9db85867b_0_22">
            <a:extLst>
              <a:ext uri="{FF2B5EF4-FFF2-40B4-BE49-F238E27FC236}">
                <a16:creationId xmlns:a16="http://schemas.microsoft.com/office/drawing/2014/main" id="{0B940418-7CE3-839F-A595-437372B13240}"/>
              </a:ext>
            </a:extLst>
          </p:cNvPr>
          <p:cNvPicPr preferRelativeResize="0"/>
          <p:nvPr/>
        </p:nvPicPr>
        <p:blipFill rotWithShape="1">
          <a:blip r:embed="rId4">
            <a:alphaModFix/>
          </a:blip>
          <a:srcRect/>
          <a:stretch/>
        </p:blipFill>
        <p:spPr>
          <a:xfrm>
            <a:off x="0" y="0"/>
            <a:ext cx="12192000" cy="2218424"/>
          </a:xfrm>
          <a:prstGeom prst="rect">
            <a:avLst/>
          </a:prstGeom>
          <a:noFill/>
          <a:ln>
            <a:noFill/>
          </a:ln>
        </p:spPr>
      </p:pic>
      <p:sp>
        <p:nvSpPr>
          <p:cNvPr id="863" name="Google Shape;863;g2e9db85867b_0_22"/>
          <p:cNvSpPr txBox="1">
            <a:spLocks noGrp="1"/>
          </p:cNvSpPr>
          <p:nvPr>
            <p:ph type="title"/>
          </p:nvPr>
        </p:nvSpPr>
        <p:spPr>
          <a:xfrm>
            <a:off x="906775" y="618413"/>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NIHR Programmes and Research Infrastructure</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sp>
        <p:nvSpPr>
          <p:cNvPr id="6" name="Google Shape;213;p34">
            <a:extLst>
              <a:ext uri="{FF2B5EF4-FFF2-40B4-BE49-F238E27FC236}">
                <a16:creationId xmlns:a16="http://schemas.microsoft.com/office/drawing/2014/main" id="{413BE750-E83F-136A-5DFD-87E02A52E3E8}"/>
              </a:ext>
            </a:extLst>
          </p:cNvPr>
          <p:cNvSpPr txBox="1"/>
          <p:nvPr/>
        </p:nvSpPr>
        <p:spPr>
          <a:xfrm>
            <a:off x="589688" y="3050188"/>
            <a:ext cx="36030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dirty="0">
                <a:solidFill>
                  <a:srgbClr val="002060"/>
                </a:solidFill>
                <a:latin typeface="Lato"/>
                <a:ea typeface="Lato"/>
                <a:cs typeface="Lato"/>
                <a:sym typeface="Lato"/>
              </a:rPr>
              <a:t>Invention for Innovation (i4i) is </a:t>
            </a:r>
            <a:r>
              <a:rPr lang="en-GB" sz="2400" dirty="0">
                <a:solidFill>
                  <a:srgbClr val="002060"/>
                </a:solidFill>
                <a:latin typeface="Lato"/>
                <a:ea typeface="Lato"/>
                <a:cs typeface="Lato"/>
                <a:sym typeface="Lato"/>
              </a:rPr>
              <a:t>a</a:t>
            </a:r>
            <a:r>
              <a:rPr lang="en-GB" sz="2400" b="0" i="0" u="none" strike="noStrike" cap="none" dirty="0">
                <a:solidFill>
                  <a:srgbClr val="002060"/>
                </a:solidFill>
                <a:latin typeface="Lato"/>
                <a:ea typeface="Lato"/>
                <a:cs typeface="Lato"/>
                <a:sym typeface="Lato"/>
              </a:rPr>
              <a:t> translational research funding programme for </a:t>
            </a:r>
            <a:r>
              <a:rPr lang="en-GB" sz="2400" b="0" i="0" u="none" strike="noStrike" cap="none" dirty="0" err="1">
                <a:solidFill>
                  <a:srgbClr val="002060"/>
                </a:solidFill>
                <a:latin typeface="Lato"/>
                <a:ea typeface="Lato"/>
                <a:cs typeface="Lato"/>
                <a:sym typeface="Lato"/>
              </a:rPr>
              <a:t>medtech</a:t>
            </a:r>
            <a:r>
              <a:rPr lang="en-GB" sz="2400" b="0" i="0" u="none" strike="noStrike" cap="none" dirty="0">
                <a:solidFill>
                  <a:srgbClr val="002060"/>
                </a:solidFill>
                <a:latin typeface="Lato"/>
                <a:ea typeface="Lato"/>
                <a:cs typeface="Lato"/>
                <a:sym typeface="Lato"/>
              </a:rPr>
              <a:t> innovations</a:t>
            </a:r>
            <a:endParaRPr sz="2400" b="0" i="0" u="none" strike="noStrike" cap="none" dirty="0">
              <a:solidFill>
                <a:srgbClr val="002060"/>
              </a:solidFill>
              <a:latin typeface="Lato"/>
              <a:ea typeface="Lato"/>
              <a:cs typeface="Lato"/>
              <a:sym typeface="Lato"/>
            </a:endParaRPr>
          </a:p>
        </p:txBody>
      </p:sp>
      <p:grpSp>
        <p:nvGrpSpPr>
          <p:cNvPr id="7" name="Google Shape;214;p34">
            <a:extLst>
              <a:ext uri="{FF2B5EF4-FFF2-40B4-BE49-F238E27FC236}">
                <a16:creationId xmlns:a16="http://schemas.microsoft.com/office/drawing/2014/main" id="{F4925627-3325-E034-541E-0382DD8B244C}"/>
              </a:ext>
            </a:extLst>
          </p:cNvPr>
          <p:cNvGrpSpPr/>
          <p:nvPr/>
        </p:nvGrpSpPr>
        <p:grpSpPr>
          <a:xfrm>
            <a:off x="5112966" y="3046382"/>
            <a:ext cx="1655100" cy="1427100"/>
            <a:chOff x="4738350" y="1555804"/>
            <a:chExt cx="1655100" cy="1427100"/>
          </a:xfrm>
        </p:grpSpPr>
        <p:sp>
          <p:nvSpPr>
            <p:cNvPr id="8" name="Google Shape;215;p34">
              <a:extLst>
                <a:ext uri="{FF2B5EF4-FFF2-40B4-BE49-F238E27FC236}">
                  <a16:creationId xmlns:a16="http://schemas.microsoft.com/office/drawing/2014/main" id="{EE01B18A-559A-770F-77DA-2D5E8CF49EBF}"/>
                </a:ext>
              </a:extLst>
            </p:cNvPr>
            <p:cNvSpPr/>
            <p:nvPr/>
          </p:nvSpPr>
          <p:spPr>
            <a:xfrm>
              <a:off x="4738350" y="1555804"/>
              <a:ext cx="1655100" cy="1427100"/>
            </a:xfrm>
            <a:prstGeom prst="hexagon">
              <a:avLst>
                <a:gd name="adj" fmla="val 25000"/>
                <a:gd name="vf" fmla="val 115470"/>
              </a:avLst>
            </a:prstGeom>
            <a:solidFill>
              <a:srgbClr val="193E7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Lato"/>
                <a:ea typeface="Lato"/>
                <a:cs typeface="Lato"/>
                <a:sym typeface="Lato"/>
              </a:endParaRPr>
            </a:p>
          </p:txBody>
        </p:sp>
        <p:pic>
          <p:nvPicPr>
            <p:cNvPr id="9" name="Google Shape;216;p34">
              <a:extLst>
                <a:ext uri="{FF2B5EF4-FFF2-40B4-BE49-F238E27FC236}">
                  <a16:creationId xmlns:a16="http://schemas.microsoft.com/office/drawing/2014/main" id="{9DB8C3AB-EA3F-BF9F-76CE-54437BFE0E6F}"/>
                </a:ext>
              </a:extLst>
            </p:cNvPr>
            <p:cNvPicPr preferRelativeResize="0"/>
            <p:nvPr/>
          </p:nvPicPr>
          <p:blipFill rotWithShape="1">
            <a:blip r:embed="rId5">
              <a:alphaModFix/>
            </a:blip>
            <a:srcRect/>
            <a:stretch/>
          </p:blipFill>
          <p:spPr>
            <a:xfrm>
              <a:off x="5036150" y="1691625"/>
              <a:ext cx="1155475" cy="1155475"/>
            </a:xfrm>
            <a:prstGeom prst="rect">
              <a:avLst/>
            </a:prstGeom>
            <a:noFill/>
            <a:ln>
              <a:noFill/>
            </a:ln>
          </p:spPr>
        </p:pic>
      </p:grpSp>
      <p:grpSp>
        <p:nvGrpSpPr>
          <p:cNvPr id="10" name="Google Shape;217;p34">
            <a:extLst>
              <a:ext uri="{FF2B5EF4-FFF2-40B4-BE49-F238E27FC236}">
                <a16:creationId xmlns:a16="http://schemas.microsoft.com/office/drawing/2014/main" id="{1DB35478-C23B-0C29-7CA2-870B0D98E291}"/>
              </a:ext>
            </a:extLst>
          </p:cNvPr>
          <p:cNvGrpSpPr/>
          <p:nvPr/>
        </p:nvGrpSpPr>
        <p:grpSpPr>
          <a:xfrm>
            <a:off x="5112966" y="1487390"/>
            <a:ext cx="1655100" cy="1427100"/>
            <a:chOff x="6304114" y="1082713"/>
            <a:chExt cx="1655100" cy="1427100"/>
          </a:xfrm>
        </p:grpSpPr>
        <p:sp>
          <p:nvSpPr>
            <p:cNvPr id="11" name="Google Shape;218;p34">
              <a:extLst>
                <a:ext uri="{FF2B5EF4-FFF2-40B4-BE49-F238E27FC236}">
                  <a16:creationId xmlns:a16="http://schemas.microsoft.com/office/drawing/2014/main" id="{649814F5-70D3-D664-9564-F790098521BF}"/>
                </a:ext>
              </a:extLst>
            </p:cNvPr>
            <p:cNvSpPr/>
            <p:nvPr/>
          </p:nvSpPr>
          <p:spPr>
            <a:xfrm>
              <a:off x="6304114" y="1082713"/>
              <a:ext cx="1655100" cy="1427100"/>
            </a:xfrm>
            <a:prstGeom prst="hexagon">
              <a:avLst>
                <a:gd name="adj" fmla="val 25000"/>
                <a:gd name="vf" fmla="val 115470"/>
              </a:avLst>
            </a:prstGeom>
            <a:solidFill>
              <a:srgbClr val="EA5D4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 name="Google Shape;219;p34">
              <a:extLst>
                <a:ext uri="{FF2B5EF4-FFF2-40B4-BE49-F238E27FC236}">
                  <a16:creationId xmlns:a16="http://schemas.microsoft.com/office/drawing/2014/main" id="{C5561D36-3CC6-8CF5-B8ED-6DDBCA6638A1}"/>
                </a:ext>
              </a:extLst>
            </p:cNvPr>
            <p:cNvPicPr preferRelativeResize="0"/>
            <p:nvPr/>
          </p:nvPicPr>
          <p:blipFill rotWithShape="1">
            <a:blip r:embed="rId6">
              <a:alphaModFix/>
            </a:blip>
            <a:srcRect/>
            <a:stretch/>
          </p:blipFill>
          <p:spPr>
            <a:xfrm>
              <a:off x="6550838" y="1215438"/>
              <a:ext cx="1161675" cy="1161675"/>
            </a:xfrm>
            <a:prstGeom prst="rect">
              <a:avLst/>
            </a:prstGeom>
            <a:noFill/>
            <a:ln>
              <a:noFill/>
            </a:ln>
          </p:spPr>
        </p:pic>
      </p:grpSp>
      <p:grpSp>
        <p:nvGrpSpPr>
          <p:cNvPr id="13" name="Google Shape;220;p34">
            <a:extLst>
              <a:ext uri="{FF2B5EF4-FFF2-40B4-BE49-F238E27FC236}">
                <a16:creationId xmlns:a16="http://schemas.microsoft.com/office/drawing/2014/main" id="{B01C632F-EC64-0C9A-29F0-4FBB64168F72}"/>
              </a:ext>
            </a:extLst>
          </p:cNvPr>
          <p:cNvGrpSpPr/>
          <p:nvPr/>
        </p:nvGrpSpPr>
        <p:grpSpPr>
          <a:xfrm>
            <a:off x="5112966" y="4605374"/>
            <a:ext cx="1655100" cy="1427100"/>
            <a:chOff x="6304115" y="2739638"/>
            <a:chExt cx="1655100" cy="1427100"/>
          </a:xfrm>
        </p:grpSpPr>
        <p:sp>
          <p:nvSpPr>
            <p:cNvPr id="14" name="Google Shape;221;p34">
              <a:extLst>
                <a:ext uri="{FF2B5EF4-FFF2-40B4-BE49-F238E27FC236}">
                  <a16:creationId xmlns:a16="http://schemas.microsoft.com/office/drawing/2014/main" id="{8BEAEB65-7B5B-B72A-9DC6-CCFD23A43DFA}"/>
                </a:ext>
              </a:extLst>
            </p:cNvPr>
            <p:cNvSpPr/>
            <p:nvPr/>
          </p:nvSpPr>
          <p:spPr>
            <a:xfrm>
              <a:off x="6304115" y="2739638"/>
              <a:ext cx="1655100" cy="1427100"/>
            </a:xfrm>
            <a:prstGeom prst="hexagon">
              <a:avLst>
                <a:gd name="adj" fmla="val 25000"/>
                <a:gd name="vf" fmla="val 115470"/>
              </a:avLst>
            </a:prstGeom>
            <a:solidFill>
              <a:srgbClr val="88888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5" name="Google Shape;222;p34">
              <a:extLst>
                <a:ext uri="{FF2B5EF4-FFF2-40B4-BE49-F238E27FC236}">
                  <a16:creationId xmlns:a16="http://schemas.microsoft.com/office/drawing/2014/main" id="{22F75C92-3304-F029-59FD-F1180E19BAD2}"/>
                </a:ext>
              </a:extLst>
            </p:cNvPr>
            <p:cNvPicPr preferRelativeResize="0"/>
            <p:nvPr/>
          </p:nvPicPr>
          <p:blipFill rotWithShape="1">
            <a:blip r:embed="rId7">
              <a:alphaModFix/>
            </a:blip>
            <a:srcRect/>
            <a:stretch/>
          </p:blipFill>
          <p:spPr>
            <a:xfrm>
              <a:off x="6467426" y="2788951"/>
              <a:ext cx="1328500" cy="1328500"/>
            </a:xfrm>
            <a:prstGeom prst="rect">
              <a:avLst/>
            </a:prstGeom>
            <a:noFill/>
            <a:ln>
              <a:noFill/>
            </a:ln>
          </p:spPr>
        </p:pic>
      </p:grpSp>
      <p:sp>
        <p:nvSpPr>
          <p:cNvPr id="16" name="Google Shape;213;p34">
            <a:extLst>
              <a:ext uri="{FF2B5EF4-FFF2-40B4-BE49-F238E27FC236}">
                <a16:creationId xmlns:a16="http://schemas.microsoft.com/office/drawing/2014/main" id="{34021149-87F9-3431-ED2D-A64E7EB5F0AB}"/>
              </a:ext>
            </a:extLst>
          </p:cNvPr>
          <p:cNvSpPr txBox="1"/>
          <p:nvPr/>
        </p:nvSpPr>
        <p:spPr>
          <a:xfrm>
            <a:off x="7637372" y="2914490"/>
            <a:ext cx="4058009" cy="2769959"/>
          </a:xfrm>
          <a:prstGeom prst="rect">
            <a:avLst/>
          </a:prstGeom>
          <a:noFill/>
          <a:ln>
            <a:noFill/>
          </a:ln>
        </p:spPr>
        <p:txBody>
          <a:bodyPr spcFirstLastPara="1" wrap="square" lIns="91425" tIns="91425" rIns="91425" bIns="91425" anchor="t" anchorCtr="0">
            <a:spAutoFit/>
          </a:bodyPr>
          <a:lstStyle/>
          <a:p>
            <a:pPr algn="l"/>
            <a:r>
              <a:rPr lang="en-GB" sz="2400" b="0" i="0" u="none" strike="noStrike" cap="none" dirty="0">
                <a:solidFill>
                  <a:srgbClr val="002060"/>
                </a:solidFill>
                <a:latin typeface="Lato"/>
                <a:ea typeface="Lato"/>
                <a:cs typeface="Lato"/>
                <a:sym typeface="Lato"/>
              </a:rPr>
              <a:t>The Health Technology Research Centres (HRCs) </a:t>
            </a:r>
            <a:r>
              <a:rPr lang="en-GB" sz="2400" b="0" i="0" dirty="0">
                <a:solidFill>
                  <a:srgbClr val="002060"/>
                </a:solidFill>
                <a:effectLst/>
                <a:latin typeface="Lato" panose="020F0502020204030203" pitchFamily="34" charset="0"/>
              </a:rPr>
              <a:t> accelerate the development of healthcare technologies to improve the effectiveness and quality of health and care services. </a:t>
            </a:r>
            <a:endParaRPr sz="2400" b="0" i="0" u="none" strike="noStrike" cap="none" dirty="0">
              <a:solidFill>
                <a:srgbClr val="002060"/>
              </a:solidFill>
              <a:latin typeface="Lato"/>
              <a:ea typeface="Lato"/>
              <a:cs typeface="Lato"/>
              <a:sym typeface="Lato"/>
            </a:endParaRPr>
          </a:p>
        </p:txBody>
      </p:sp>
    </p:spTree>
    <p:extLst>
      <p:ext uri="{BB962C8B-B14F-4D97-AF65-F5344CB8AC3E}">
        <p14:creationId xmlns:p14="http://schemas.microsoft.com/office/powerpoint/2010/main" val="315729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1226E578-7E22-FEA8-B7D9-F7221600B196}"/>
            </a:ext>
          </a:extLst>
        </p:cNvPr>
        <p:cNvGrpSpPr/>
        <p:nvPr/>
      </p:nvGrpSpPr>
      <p:grpSpPr>
        <a:xfrm>
          <a:off x="0" y="0"/>
          <a:ext cx="0" cy="0"/>
          <a:chOff x="0" y="0"/>
          <a:chExt cx="0" cy="0"/>
        </a:xfrm>
      </p:grpSpPr>
      <p:sp>
        <p:nvSpPr>
          <p:cNvPr id="8" name="Freeform 5">
            <a:extLst>
              <a:ext uri="{FF2B5EF4-FFF2-40B4-BE49-F238E27FC236}">
                <a16:creationId xmlns:a16="http://schemas.microsoft.com/office/drawing/2014/main" id="{93F85A3E-0BAD-55F6-C89B-585648E500FA}"/>
              </a:ext>
            </a:extLst>
          </p:cNvPr>
          <p:cNvSpPr/>
          <p:nvPr/>
        </p:nvSpPr>
        <p:spPr>
          <a:xfrm>
            <a:off x="0" y="-20495"/>
            <a:ext cx="12208034" cy="2177434"/>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stretch>
              <a:fillRect t="-33343" r="-1884" b="-52630"/>
            </a:stretch>
          </a:blipFill>
        </p:spPr>
        <p:txBody>
          <a:bodyPr/>
          <a:lstStyle/>
          <a:p>
            <a:endParaRPr lang="en-GB" dirty="0"/>
          </a:p>
        </p:txBody>
      </p:sp>
      <p:pic>
        <p:nvPicPr>
          <p:cNvPr id="862" name="Google Shape;862;g2e9db85867b_0_22">
            <a:extLst>
              <a:ext uri="{FF2B5EF4-FFF2-40B4-BE49-F238E27FC236}">
                <a16:creationId xmlns:a16="http://schemas.microsoft.com/office/drawing/2014/main" id="{B350DD6F-AFE5-EADF-3183-C603B70471F4}"/>
              </a:ext>
            </a:extLst>
          </p:cNvPr>
          <p:cNvPicPr preferRelativeResize="0"/>
          <p:nvPr/>
        </p:nvPicPr>
        <p:blipFill rotWithShape="1">
          <a:blip r:embed="rId4">
            <a:alphaModFix/>
          </a:blip>
          <a:srcRect/>
          <a:stretch/>
        </p:blipFill>
        <p:spPr>
          <a:xfrm>
            <a:off x="0" y="-20495"/>
            <a:ext cx="12208034" cy="2218424"/>
          </a:xfrm>
          <a:prstGeom prst="rect">
            <a:avLst/>
          </a:prstGeom>
          <a:noFill/>
          <a:ln>
            <a:noFill/>
          </a:ln>
        </p:spPr>
      </p:pic>
      <p:sp>
        <p:nvSpPr>
          <p:cNvPr id="863" name="Google Shape;863;g2e9db85867b_0_22">
            <a:extLst>
              <a:ext uri="{FF2B5EF4-FFF2-40B4-BE49-F238E27FC236}">
                <a16:creationId xmlns:a16="http://schemas.microsoft.com/office/drawing/2014/main" id="{2628CC28-87C4-D0DF-B218-5B49E0ECDD71}"/>
              </a:ext>
            </a:extLst>
          </p:cNvPr>
          <p:cNvSpPr txBox="1">
            <a:spLocks noGrp="1"/>
          </p:cNvSpPr>
          <p:nvPr>
            <p:ph type="title"/>
          </p:nvPr>
        </p:nvSpPr>
        <p:spPr>
          <a:xfrm>
            <a:off x="982479" y="1175339"/>
            <a:ext cx="11101200" cy="981600"/>
          </a:xfrm>
          <a:prstGeom prst="rect">
            <a:avLst/>
          </a:prstGeom>
          <a:noFill/>
          <a:ln>
            <a:noFill/>
          </a:ln>
        </p:spPr>
        <p:txBody>
          <a:bodyPr spcFirstLastPara="1" wrap="square" lIns="91425" tIns="45700" rIns="91425" bIns="45700" anchor="t" anchorCtr="0">
            <a:noAutofit/>
          </a:bodyPr>
          <a:lstStyle/>
          <a:p>
            <a:r>
              <a:rPr lang="en-GB">
                <a:solidFill>
                  <a:schemeClr val="lt1"/>
                </a:solidFill>
                <a:latin typeface="Lato"/>
                <a:ea typeface="Lato"/>
                <a:cs typeface="Lato"/>
                <a:sym typeface="Lato"/>
              </a:rPr>
              <a:t>Thank you</a:t>
            </a:r>
            <a:endParaRPr lang="en-US"/>
          </a:p>
        </p:txBody>
      </p:sp>
      <p:cxnSp>
        <p:nvCxnSpPr>
          <p:cNvPr id="864" name="Google Shape;864;g2e9db85867b_0_22">
            <a:extLst>
              <a:ext uri="{FF2B5EF4-FFF2-40B4-BE49-F238E27FC236}">
                <a16:creationId xmlns:a16="http://schemas.microsoft.com/office/drawing/2014/main" id="{1BE65AB5-CE2E-89E7-312B-934E98657CF6}"/>
              </a:ext>
            </a:extLst>
          </p:cNvPr>
          <p:cNvCxnSpPr/>
          <p:nvPr/>
        </p:nvCxnSpPr>
        <p:spPr>
          <a:xfrm rot="10800000" flipH="1">
            <a:off x="855424" y="1112451"/>
            <a:ext cx="2700" cy="791700"/>
          </a:xfrm>
          <a:prstGeom prst="straightConnector1">
            <a:avLst/>
          </a:prstGeom>
          <a:noFill/>
          <a:ln w="19050" cap="flat" cmpd="sng">
            <a:solidFill>
              <a:schemeClr val="accent2"/>
            </a:solidFill>
            <a:prstDash val="solid"/>
            <a:round/>
            <a:headEnd type="none" w="sm" len="sm"/>
            <a:tailEnd type="none" w="sm" len="sm"/>
          </a:ln>
        </p:spPr>
      </p:cxnSp>
      <p:pic>
        <p:nvPicPr>
          <p:cNvPr id="2" name="Picture 1">
            <a:extLst>
              <a:ext uri="{FF2B5EF4-FFF2-40B4-BE49-F238E27FC236}">
                <a16:creationId xmlns:a16="http://schemas.microsoft.com/office/drawing/2014/main" id="{D601E60D-48F2-DB3A-2730-F7B0464EEE38}"/>
              </a:ext>
            </a:extLst>
          </p:cNvPr>
          <p:cNvPicPr>
            <a:picLocks noChangeAspect="1"/>
          </p:cNvPicPr>
          <p:nvPr/>
        </p:nvPicPr>
        <p:blipFill>
          <a:blip r:embed="rId5"/>
          <a:stretch>
            <a:fillRect/>
          </a:stretch>
        </p:blipFill>
        <p:spPr>
          <a:xfrm>
            <a:off x="4950951" y="3079046"/>
            <a:ext cx="2290101" cy="2233553"/>
          </a:xfrm>
          <a:prstGeom prst="rect">
            <a:avLst/>
          </a:prstGeom>
        </p:spPr>
      </p:pic>
    </p:spTree>
    <p:extLst>
      <p:ext uri="{BB962C8B-B14F-4D97-AF65-F5344CB8AC3E}">
        <p14:creationId xmlns:p14="http://schemas.microsoft.com/office/powerpoint/2010/main" val="120330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49" name="Google Shape;849;p67"/>
          <p:cNvPicPr preferRelativeResize="0"/>
          <p:nvPr/>
        </p:nvPicPr>
        <p:blipFill rotWithShape="1">
          <a:blip r:embed="rId3">
            <a:alphaModFix/>
          </a:blip>
          <a:srcRect b="-6496"/>
          <a:stretch/>
        </p:blipFill>
        <p:spPr>
          <a:xfrm>
            <a:off x="793908" y="1167751"/>
            <a:ext cx="8483457" cy="917600"/>
          </a:xfrm>
          <a:prstGeom prst="rect">
            <a:avLst/>
          </a:prstGeom>
          <a:noFill/>
          <a:ln>
            <a:noFill/>
          </a:ln>
        </p:spPr>
      </p:pic>
      <p:pic>
        <p:nvPicPr>
          <p:cNvPr id="850" name="Google Shape;850;p67"/>
          <p:cNvPicPr preferRelativeResize="0"/>
          <p:nvPr/>
        </p:nvPicPr>
        <p:blipFill rotWithShape="1">
          <a:blip r:embed="rId4">
            <a:alphaModFix/>
          </a:blip>
          <a:srcRect/>
          <a:stretch/>
        </p:blipFill>
        <p:spPr>
          <a:xfrm>
            <a:off x="3671779" y="1074169"/>
            <a:ext cx="438621" cy="1181100"/>
          </a:xfrm>
          <a:prstGeom prst="rect">
            <a:avLst/>
          </a:prstGeom>
          <a:noFill/>
          <a:ln>
            <a:noFill/>
          </a:ln>
        </p:spPr>
      </p:pic>
      <p:cxnSp>
        <p:nvCxnSpPr>
          <p:cNvPr id="851" name="Google Shape;851;p67"/>
          <p:cNvCxnSpPr/>
          <p:nvPr/>
        </p:nvCxnSpPr>
        <p:spPr>
          <a:xfrm>
            <a:off x="3906900" y="1186400"/>
            <a:ext cx="0" cy="4900400"/>
          </a:xfrm>
          <a:prstGeom prst="straightConnector1">
            <a:avLst/>
          </a:prstGeom>
          <a:noFill/>
          <a:ln w="38100" cap="flat" cmpd="sng">
            <a:solidFill>
              <a:srgbClr val="EB5D4E"/>
            </a:solidFill>
            <a:prstDash val="solid"/>
            <a:round/>
            <a:headEnd type="none" w="sm" len="sm"/>
            <a:tailEnd type="none" w="sm" len="sm"/>
          </a:ln>
        </p:spPr>
      </p:cxnSp>
      <p:sp>
        <p:nvSpPr>
          <p:cNvPr id="852" name="Google Shape;852;p67"/>
          <p:cNvSpPr txBox="1"/>
          <p:nvPr/>
        </p:nvSpPr>
        <p:spPr>
          <a:xfrm>
            <a:off x="4110400" y="2726576"/>
            <a:ext cx="7708000" cy="3205965"/>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40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lvl="0" indent="0" algn="l" rtl="0">
              <a:lnSpc>
                <a:spcPct val="100000"/>
              </a:lnSpc>
              <a:spcBef>
                <a:spcPts val="0"/>
              </a:spcBef>
              <a:spcAft>
                <a:spcPts val="0"/>
              </a:spcAft>
              <a:buClr>
                <a:schemeClr val="dk2"/>
              </a:buClr>
              <a:buSzPts val="1100"/>
              <a:buFont typeface="Arial"/>
              <a:buNone/>
            </a:pPr>
            <a:r>
              <a:rPr lang="en-GB" sz="2000" dirty="0">
                <a:solidFill>
                  <a:schemeClr val="lt1"/>
                </a:solidFill>
                <a:latin typeface="Lato"/>
                <a:ea typeface="Lato"/>
                <a:cs typeface="Lato"/>
                <a:sym typeface="Lato"/>
              </a:rPr>
              <a:t>NIHR research generates ideas and technologies which translate to real-world benefits for patients, the public and the UK economy. This is enabled through the commercialisation of new products and services and the promotion of collaborations between researchers and industry. This activity supports the UK life sciences industry, the academic sector and makes a significant contribution to the innovation economy</a:t>
            </a:r>
            <a:r>
              <a:rPr lang="en-GB" sz="2800" dirty="0">
                <a:solidFill>
                  <a:schemeClr val="lt1"/>
                </a:solidFill>
                <a:latin typeface="Lato"/>
                <a:ea typeface="Lato"/>
                <a:cs typeface="Lato"/>
                <a:sym typeface="Lato"/>
              </a:rPr>
              <a:t>.</a:t>
            </a:r>
          </a:p>
        </p:txBody>
      </p:sp>
    </p:spTree>
    <p:extLst>
      <p:ext uri="{BB962C8B-B14F-4D97-AF65-F5344CB8AC3E}">
        <p14:creationId xmlns:p14="http://schemas.microsoft.com/office/powerpoint/2010/main" val="117084551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flipH="1">
            <a:off x="5897758" y="1"/>
            <a:ext cx="6294242" cy="4036850"/>
          </a:xfrm>
          <a:prstGeom prst="rect">
            <a:avLst/>
          </a:prstGeom>
          <a:noFill/>
          <a:ln>
            <a:noFill/>
          </a:ln>
        </p:spPr>
      </p:pic>
      <p:pic>
        <p:nvPicPr>
          <p:cNvPr id="190" name="Google Shape;190;p2"/>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5908898" y="3394553"/>
            <a:ext cx="6278926" cy="3492500"/>
          </a:xfrm>
          <a:prstGeom prst="rect">
            <a:avLst/>
          </a:prstGeom>
          <a:noFill/>
          <a:ln>
            <a:noFill/>
          </a:ln>
        </p:spPr>
      </p:pic>
      <p:pic>
        <p:nvPicPr>
          <p:cNvPr id="191" name="Google Shape;191;p2"/>
          <p:cNvPicPr preferRelativeResize="0"/>
          <p:nvPr/>
        </p:nvPicPr>
        <p:blipFill rotWithShape="1">
          <a:blip r:embed="rId5" cstate="hqprint">
            <a:alphaModFix/>
            <a:extLst>
              <a:ext uri="{28A0092B-C50C-407E-A947-70E740481C1C}">
                <a14:useLocalDpi xmlns:a14="http://schemas.microsoft.com/office/drawing/2010/main" val="0"/>
              </a:ext>
            </a:extLst>
          </a:blip>
          <a:srcRect/>
          <a:stretch/>
        </p:blipFill>
        <p:spPr>
          <a:xfrm flipH="1">
            <a:off x="-26440" y="-9427"/>
            <a:ext cx="5922813" cy="3403979"/>
          </a:xfrm>
          <a:prstGeom prst="rect">
            <a:avLst/>
          </a:prstGeom>
          <a:noFill/>
          <a:ln>
            <a:noFill/>
          </a:ln>
        </p:spPr>
      </p:pic>
      <p:pic>
        <p:nvPicPr>
          <p:cNvPr id="192" name="Google Shape;192;p2"/>
          <p:cNvPicPr preferRelativeResize="0"/>
          <p:nvPr/>
        </p:nvPicPr>
        <p:blipFill rotWithShape="1">
          <a:blip r:embed="rId6" cstate="hqprint">
            <a:alphaModFix/>
            <a:extLst>
              <a:ext uri="{28A0092B-C50C-407E-A947-70E740481C1C}">
                <a14:useLocalDpi xmlns:a14="http://schemas.microsoft.com/office/drawing/2010/main" val="0"/>
              </a:ext>
            </a:extLst>
          </a:blip>
          <a:srcRect/>
          <a:stretch/>
        </p:blipFill>
        <p:spPr>
          <a:xfrm>
            <a:off x="0" y="3394554"/>
            <a:ext cx="5908898" cy="3487014"/>
          </a:xfrm>
          <a:prstGeom prst="rect">
            <a:avLst/>
          </a:prstGeom>
          <a:noFill/>
          <a:ln>
            <a:noFill/>
          </a:ln>
        </p:spPr>
      </p:pic>
      <p:sp>
        <p:nvSpPr>
          <p:cNvPr id="193" name="Google Shape;193;p2"/>
          <p:cNvSpPr/>
          <p:nvPr/>
        </p:nvSpPr>
        <p:spPr>
          <a:xfrm>
            <a:off x="4195953" y="1670667"/>
            <a:ext cx="3447042" cy="3447042"/>
          </a:xfrm>
          <a:prstGeom prst="ellipse">
            <a:avLst/>
          </a:prstGeom>
          <a:solidFill>
            <a:schemeClr val="lt1"/>
          </a:solidFill>
          <a:ln w="76200" cap="flat" cmpd="sng">
            <a:solidFill>
              <a:srgbClr val="EA5D4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GB" sz="2500" b="1" i="0" u="none" strike="noStrike" cap="none" dirty="0">
                <a:solidFill>
                  <a:srgbClr val="193E73"/>
                </a:solidFill>
                <a:latin typeface="Arial"/>
                <a:ea typeface="Arial"/>
                <a:cs typeface="Arial"/>
                <a:sym typeface="Arial"/>
              </a:rPr>
              <a:t>NIHR funds, enables and delivers world-leading health and social care research</a:t>
            </a:r>
            <a:endParaRPr sz="2500" b="1" i="0" u="none" strike="noStrike" cap="none" dirty="0">
              <a:solidFill>
                <a:srgbClr val="193E73"/>
              </a:solidFill>
              <a:latin typeface="Arial"/>
              <a:ea typeface="Arial"/>
              <a:cs typeface="Arial"/>
              <a:sym typeface="Arial"/>
            </a:endParaRPr>
          </a:p>
        </p:txBody>
      </p:sp>
      <p:sp>
        <p:nvSpPr>
          <p:cNvPr id="194" name="Google Shape;194;p2"/>
          <p:cNvSpPr txBox="1"/>
          <p:nvPr/>
        </p:nvSpPr>
        <p:spPr>
          <a:xfrm>
            <a:off x="402748" y="5947118"/>
            <a:ext cx="3891280"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193E73"/>
                </a:solidFill>
                <a:latin typeface="Arial"/>
                <a:ea typeface="Arial"/>
                <a:cs typeface="Arial"/>
                <a:sym typeface="Arial"/>
              </a:rPr>
              <a:t>More than 2,000 researchers hold our career development awards</a:t>
            </a:r>
            <a:endParaRPr sz="1400" b="0" i="0" u="none" strike="noStrike" cap="none">
              <a:solidFill>
                <a:srgbClr val="000000"/>
              </a:solidFill>
              <a:latin typeface="Arial"/>
              <a:ea typeface="Arial"/>
              <a:cs typeface="Arial"/>
              <a:sym typeface="Arial"/>
            </a:endParaRPr>
          </a:p>
        </p:txBody>
      </p:sp>
      <p:sp>
        <p:nvSpPr>
          <p:cNvPr id="195" name="Google Shape;195;p2"/>
          <p:cNvSpPr txBox="1"/>
          <p:nvPr/>
        </p:nvSpPr>
        <p:spPr>
          <a:xfrm>
            <a:off x="7894235" y="5947118"/>
            <a:ext cx="3891280"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193E73"/>
                </a:solidFill>
                <a:latin typeface="Arial"/>
                <a:ea typeface="Arial"/>
                <a:cs typeface="Arial"/>
                <a:sym typeface="Arial"/>
              </a:rPr>
              <a:t>More than a million participants take part in research supported by the NIHR each year</a:t>
            </a:r>
            <a:endParaRPr sz="1400" b="0" i="0" u="none" strike="noStrike" cap="none">
              <a:solidFill>
                <a:srgbClr val="000000"/>
              </a:solidFill>
              <a:latin typeface="Arial"/>
              <a:ea typeface="Arial"/>
              <a:cs typeface="Arial"/>
              <a:sym typeface="Arial"/>
            </a:endParaRPr>
          </a:p>
        </p:txBody>
      </p:sp>
      <p:sp>
        <p:nvSpPr>
          <p:cNvPr id="196" name="Google Shape;196;p2"/>
          <p:cNvSpPr txBox="1"/>
          <p:nvPr/>
        </p:nvSpPr>
        <p:spPr>
          <a:xfrm>
            <a:off x="7900841" y="2454100"/>
            <a:ext cx="3891280"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193E73"/>
                </a:solidFill>
                <a:latin typeface="Arial"/>
                <a:ea typeface="Arial"/>
                <a:cs typeface="Arial"/>
                <a:sym typeface="Arial"/>
              </a:rPr>
              <a:t>We’re funding more than 1,000 active health and social care research projects</a:t>
            </a:r>
            <a:endParaRPr sz="1400" b="0" i="0" u="none" strike="noStrike" cap="none">
              <a:solidFill>
                <a:srgbClr val="000000"/>
              </a:solidFill>
              <a:latin typeface="Arial"/>
              <a:ea typeface="Arial"/>
              <a:cs typeface="Arial"/>
              <a:sym typeface="Arial"/>
            </a:endParaRPr>
          </a:p>
        </p:txBody>
      </p:sp>
      <p:sp>
        <p:nvSpPr>
          <p:cNvPr id="197" name="Google Shape;197;p2"/>
          <p:cNvSpPr txBox="1"/>
          <p:nvPr/>
        </p:nvSpPr>
        <p:spPr>
          <a:xfrm>
            <a:off x="402748" y="2454100"/>
            <a:ext cx="3581651"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193E73"/>
                </a:solidFill>
                <a:latin typeface="Arial"/>
                <a:ea typeface="Arial"/>
                <a:cs typeface="Arial"/>
                <a:sym typeface="Arial"/>
              </a:rPr>
              <a:t>We fund or part-fund over 10,000 front-line research delivery staff throughout the NHS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1199-06DA-5158-C70C-3030F4BBA014}"/>
              </a:ext>
            </a:extLst>
          </p:cNvPr>
          <p:cNvSpPr>
            <a:spLocks noGrp="1"/>
          </p:cNvSpPr>
          <p:nvPr>
            <p:ph type="title"/>
          </p:nvPr>
        </p:nvSpPr>
        <p:spPr/>
        <p:txBody>
          <a:bodyPr/>
          <a:lstStyle/>
          <a:p>
            <a:r>
              <a:rPr lang="en-GB" b="1" dirty="0"/>
              <a:t>NIHR’s 4Is </a:t>
            </a:r>
          </a:p>
        </p:txBody>
      </p:sp>
      <p:pic>
        <p:nvPicPr>
          <p:cNvPr id="10" name="Content Placeholder 9">
            <a:extLst>
              <a:ext uri="{FF2B5EF4-FFF2-40B4-BE49-F238E27FC236}">
                <a16:creationId xmlns:a16="http://schemas.microsoft.com/office/drawing/2014/main" id="{E8875133-F49B-C77A-8BD0-A51A11A6EF5C}"/>
              </a:ext>
            </a:extLst>
          </p:cNvPr>
          <p:cNvPicPr>
            <a:picLocks noGrp="1" noChangeAspect="1"/>
          </p:cNvPicPr>
          <p:nvPr>
            <p:ph idx="1"/>
          </p:nvPr>
        </p:nvPicPr>
        <p:blipFill>
          <a:blip r:embed="rId3"/>
          <a:stretch>
            <a:fillRect/>
          </a:stretch>
        </p:blipFill>
        <p:spPr>
          <a:xfrm>
            <a:off x="197807" y="1427031"/>
            <a:ext cx="2743665" cy="3881239"/>
          </a:xfrm>
        </p:spPr>
      </p:pic>
      <p:pic>
        <p:nvPicPr>
          <p:cNvPr id="12" name="Picture 11">
            <a:extLst>
              <a:ext uri="{FF2B5EF4-FFF2-40B4-BE49-F238E27FC236}">
                <a16:creationId xmlns:a16="http://schemas.microsoft.com/office/drawing/2014/main" id="{5FE312A4-9B52-B350-7D50-DE647226C588}"/>
              </a:ext>
            </a:extLst>
          </p:cNvPr>
          <p:cNvPicPr>
            <a:picLocks noChangeAspect="1"/>
          </p:cNvPicPr>
          <p:nvPr/>
        </p:nvPicPr>
        <p:blipFill>
          <a:blip r:embed="rId4"/>
          <a:stretch>
            <a:fillRect/>
          </a:stretch>
        </p:blipFill>
        <p:spPr>
          <a:xfrm>
            <a:off x="3205279" y="1427031"/>
            <a:ext cx="2743665" cy="3881240"/>
          </a:xfrm>
          <a:prstGeom prst="rect">
            <a:avLst/>
          </a:prstGeom>
        </p:spPr>
      </p:pic>
      <p:pic>
        <p:nvPicPr>
          <p:cNvPr id="14" name="Picture 13" descr="A person and person looking at a computer screen&#10;&#10;Description automatically generated">
            <a:extLst>
              <a:ext uri="{FF2B5EF4-FFF2-40B4-BE49-F238E27FC236}">
                <a16:creationId xmlns:a16="http://schemas.microsoft.com/office/drawing/2014/main" id="{569D2DCE-DDCB-829E-723B-4AFD5BA5F545}"/>
              </a:ext>
            </a:extLst>
          </p:cNvPr>
          <p:cNvPicPr>
            <a:picLocks noChangeAspect="1"/>
          </p:cNvPicPr>
          <p:nvPr/>
        </p:nvPicPr>
        <p:blipFill>
          <a:blip r:embed="rId5"/>
          <a:stretch>
            <a:fillRect/>
          </a:stretch>
        </p:blipFill>
        <p:spPr>
          <a:xfrm>
            <a:off x="6212752" y="1427029"/>
            <a:ext cx="2743666" cy="3881242"/>
          </a:xfrm>
          <a:prstGeom prst="rect">
            <a:avLst/>
          </a:prstGeom>
        </p:spPr>
      </p:pic>
      <p:pic>
        <p:nvPicPr>
          <p:cNvPr id="16" name="Picture 15" descr="A cover of a book with a city landscape&#10;&#10;Description automatically generated">
            <a:extLst>
              <a:ext uri="{FF2B5EF4-FFF2-40B4-BE49-F238E27FC236}">
                <a16:creationId xmlns:a16="http://schemas.microsoft.com/office/drawing/2014/main" id="{11B59913-8527-F221-2173-5FC81778E523}"/>
              </a:ext>
            </a:extLst>
          </p:cNvPr>
          <p:cNvPicPr>
            <a:picLocks noChangeAspect="1"/>
          </p:cNvPicPr>
          <p:nvPr/>
        </p:nvPicPr>
        <p:blipFill>
          <a:blip r:embed="rId6"/>
          <a:stretch>
            <a:fillRect/>
          </a:stretch>
        </p:blipFill>
        <p:spPr>
          <a:xfrm>
            <a:off x="9220224" y="1419587"/>
            <a:ext cx="2748927" cy="3888684"/>
          </a:xfrm>
          <a:prstGeom prst="rect">
            <a:avLst/>
          </a:prstGeom>
        </p:spPr>
      </p:pic>
      <p:grpSp>
        <p:nvGrpSpPr>
          <p:cNvPr id="3" name="Group 2">
            <a:extLst>
              <a:ext uri="{FF2B5EF4-FFF2-40B4-BE49-F238E27FC236}">
                <a16:creationId xmlns:a16="http://schemas.microsoft.com/office/drawing/2014/main" id="{57745D39-ACC3-A1EE-4530-122EAC177ADF}"/>
              </a:ext>
            </a:extLst>
          </p:cNvPr>
          <p:cNvGrpSpPr/>
          <p:nvPr/>
        </p:nvGrpSpPr>
        <p:grpSpPr>
          <a:xfrm>
            <a:off x="8112227" y="6442858"/>
            <a:ext cx="3513365" cy="348143"/>
            <a:chOff x="200722" y="6278137"/>
            <a:chExt cx="4378959" cy="479502"/>
          </a:xfrm>
        </p:grpSpPr>
        <p:sp>
          <p:nvSpPr>
            <p:cNvPr id="4" name="Rectangle 3">
              <a:extLst>
                <a:ext uri="{FF2B5EF4-FFF2-40B4-BE49-F238E27FC236}">
                  <a16:creationId xmlns:a16="http://schemas.microsoft.com/office/drawing/2014/main" id="{C69D9AF4-CB76-9111-46C0-D667C1CEEFF9}"/>
                </a:ext>
              </a:extLst>
            </p:cNvPr>
            <p:cNvSpPr/>
            <p:nvPr/>
          </p:nvSpPr>
          <p:spPr>
            <a:xfrm>
              <a:off x="200722" y="6278137"/>
              <a:ext cx="3646449" cy="479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 descr="National Institute for Health and Care Research logo | Homepage">
              <a:extLst>
                <a:ext uri="{FF2B5EF4-FFF2-40B4-BE49-F238E27FC236}">
                  <a16:creationId xmlns:a16="http://schemas.microsoft.com/office/drawing/2014/main" id="{75203418-ED54-C004-43B1-C461EDB92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690" y="6278137"/>
              <a:ext cx="4018991" cy="401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8012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2" name="Freeform 3">
            <a:extLst>
              <a:ext uri="{FF2B5EF4-FFF2-40B4-BE49-F238E27FC236}">
                <a16:creationId xmlns:a16="http://schemas.microsoft.com/office/drawing/2014/main" id="{99952764-E0B5-4087-7C14-8A16F2093C51}"/>
              </a:ext>
            </a:extLst>
          </p:cNvPr>
          <p:cNvSpPr/>
          <p:nvPr/>
        </p:nvSpPr>
        <p:spPr>
          <a:xfrm>
            <a:off x="0" y="0"/>
            <a:ext cx="12192000" cy="2200940"/>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stretch>
              <a:fillRect t="-40119" b="-200291"/>
            </a:stretch>
          </a:blipFill>
        </p:spPr>
        <p:txBody>
          <a:bodyPr/>
          <a:lstStyle/>
          <a:p>
            <a:endParaRPr lang="en-GB"/>
          </a:p>
        </p:txBody>
      </p:sp>
      <p:pic>
        <p:nvPicPr>
          <p:cNvPr id="3" name="Google Shape;862;g2e9db85867b_0_22">
            <a:extLst>
              <a:ext uri="{FF2B5EF4-FFF2-40B4-BE49-F238E27FC236}">
                <a16:creationId xmlns:a16="http://schemas.microsoft.com/office/drawing/2014/main" id="{0B940418-7CE3-839F-A595-437372B13240}"/>
              </a:ext>
            </a:extLst>
          </p:cNvPr>
          <p:cNvPicPr preferRelativeResize="0"/>
          <p:nvPr/>
        </p:nvPicPr>
        <p:blipFill rotWithShape="1">
          <a:blip r:embed="rId4">
            <a:alphaModFix/>
          </a:blip>
          <a:srcRect/>
          <a:stretch/>
        </p:blipFill>
        <p:spPr>
          <a:xfrm>
            <a:off x="0" y="0"/>
            <a:ext cx="12192000" cy="2218424"/>
          </a:xfrm>
          <a:prstGeom prst="rect">
            <a:avLst/>
          </a:prstGeom>
          <a:noFill/>
          <a:ln>
            <a:noFill/>
          </a:ln>
        </p:spPr>
      </p:pic>
      <p:sp>
        <p:nvSpPr>
          <p:cNvPr id="863" name="Google Shape;863;g2e9db85867b_0_22"/>
          <p:cNvSpPr txBox="1">
            <a:spLocks noGrp="1"/>
          </p:cNvSpPr>
          <p:nvPr>
            <p:ph type="title"/>
          </p:nvPr>
        </p:nvSpPr>
        <p:spPr>
          <a:xfrm>
            <a:off x="906775" y="618413"/>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NIHR Programmes and Research Infrastructure</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pic>
        <p:nvPicPr>
          <p:cNvPr id="4" name="Picture 3" descr="A map of england with red and blue circles&#10;&#10;Description automatically generated">
            <a:extLst>
              <a:ext uri="{FF2B5EF4-FFF2-40B4-BE49-F238E27FC236}">
                <a16:creationId xmlns:a16="http://schemas.microsoft.com/office/drawing/2014/main" id="{8E363C52-0EE4-8ECA-7E06-CF49BF497A10}"/>
              </a:ext>
            </a:extLst>
          </p:cNvPr>
          <p:cNvPicPr>
            <a:picLocks noChangeAspect="1"/>
          </p:cNvPicPr>
          <p:nvPr/>
        </p:nvPicPr>
        <p:blipFill>
          <a:blip r:embed="rId5"/>
          <a:stretch>
            <a:fillRect/>
          </a:stretch>
        </p:blipFill>
        <p:spPr>
          <a:xfrm>
            <a:off x="7389628" y="2688418"/>
            <a:ext cx="4391246" cy="3101771"/>
          </a:xfrm>
          <a:prstGeom prst="rect">
            <a:avLst/>
          </a:prstGeom>
        </p:spPr>
      </p:pic>
      <p:pic>
        <p:nvPicPr>
          <p:cNvPr id="5" name="Picture 4" descr="A screen shot of a research report&#10;&#10;Description automatically generated">
            <a:extLst>
              <a:ext uri="{FF2B5EF4-FFF2-40B4-BE49-F238E27FC236}">
                <a16:creationId xmlns:a16="http://schemas.microsoft.com/office/drawing/2014/main" id="{CE5C07B4-B7CE-2591-1EE9-AC8EA6C7EF92}"/>
              </a:ext>
            </a:extLst>
          </p:cNvPr>
          <p:cNvPicPr>
            <a:picLocks noChangeAspect="1"/>
          </p:cNvPicPr>
          <p:nvPr/>
        </p:nvPicPr>
        <p:blipFill>
          <a:blip r:embed="rId6"/>
          <a:stretch>
            <a:fillRect/>
          </a:stretch>
        </p:blipFill>
        <p:spPr>
          <a:xfrm>
            <a:off x="411126" y="2791508"/>
            <a:ext cx="6658699" cy="2895593"/>
          </a:xfrm>
          <a:prstGeom prst="rect">
            <a:avLst/>
          </a:prstGeom>
        </p:spPr>
      </p:pic>
    </p:spTree>
    <p:extLst>
      <p:ext uri="{BB962C8B-B14F-4D97-AF65-F5344CB8AC3E}">
        <p14:creationId xmlns:p14="http://schemas.microsoft.com/office/powerpoint/2010/main" val="3526641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 name="Freeform 5">
            <a:extLst>
              <a:ext uri="{FF2B5EF4-FFF2-40B4-BE49-F238E27FC236}">
                <a16:creationId xmlns:a16="http://schemas.microsoft.com/office/drawing/2014/main" id="{55AA6267-33D5-C9C9-71E1-EE6B46C5916C}"/>
              </a:ext>
            </a:extLst>
          </p:cNvPr>
          <p:cNvSpPr/>
          <p:nvPr/>
        </p:nvSpPr>
        <p:spPr>
          <a:xfrm>
            <a:off x="0" y="-20495"/>
            <a:ext cx="12208034" cy="2177434"/>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stretch>
              <a:fillRect t="-33343" r="-1884" b="-52630"/>
            </a:stretch>
          </a:blipFill>
        </p:spPr>
        <p:txBody>
          <a:bodyPr/>
          <a:lstStyle/>
          <a:p>
            <a:endParaRPr lang="en-GB" dirty="0"/>
          </a:p>
        </p:txBody>
      </p:sp>
      <p:pic>
        <p:nvPicPr>
          <p:cNvPr id="862" name="Google Shape;862;g2e9db85867b_0_22"/>
          <p:cNvPicPr preferRelativeResize="0"/>
          <p:nvPr/>
        </p:nvPicPr>
        <p:blipFill rotWithShape="1">
          <a:blip r:embed="rId4">
            <a:alphaModFix/>
          </a:blip>
          <a:srcRect/>
          <a:stretch/>
        </p:blipFill>
        <p:spPr>
          <a:xfrm>
            <a:off x="0" y="-20495"/>
            <a:ext cx="12208034" cy="2218424"/>
          </a:xfrm>
          <a:prstGeom prst="rect">
            <a:avLst/>
          </a:prstGeom>
          <a:noFill/>
          <a:ln>
            <a:noFill/>
          </a:ln>
        </p:spPr>
      </p:pic>
      <p:sp>
        <p:nvSpPr>
          <p:cNvPr id="863" name="Google Shape;863;g2e9db85867b_0_22"/>
          <p:cNvSpPr txBox="1">
            <a:spLocks noGrp="1"/>
          </p:cNvSpPr>
          <p:nvPr>
            <p:ph type="title"/>
          </p:nvPr>
        </p:nvSpPr>
        <p:spPr>
          <a:xfrm>
            <a:off x="982479" y="1175339"/>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A time of Change and Opportunity</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4" y="1112451"/>
            <a:ext cx="2700" cy="791700"/>
          </a:xfrm>
          <a:prstGeom prst="straightConnector1">
            <a:avLst/>
          </a:prstGeom>
          <a:noFill/>
          <a:ln w="19050" cap="flat" cmpd="sng">
            <a:solidFill>
              <a:schemeClr val="accent2"/>
            </a:solidFill>
            <a:prstDash val="solid"/>
            <a:round/>
            <a:headEnd type="none" w="sm" len="sm"/>
            <a:tailEnd type="none" w="sm" len="sm"/>
          </a:ln>
        </p:spPr>
      </p:cxnSp>
      <p:pic>
        <p:nvPicPr>
          <p:cNvPr id="4" name="Content Placeholder 3">
            <a:extLst>
              <a:ext uri="{FF2B5EF4-FFF2-40B4-BE49-F238E27FC236}">
                <a16:creationId xmlns:a16="http://schemas.microsoft.com/office/drawing/2014/main" id="{B0E35D9E-6015-FB08-D9DB-264700DCE3AD}"/>
              </a:ext>
            </a:extLst>
          </p:cNvPr>
          <p:cNvPicPr>
            <a:picLocks noChangeAspect="1"/>
          </p:cNvPicPr>
          <p:nvPr/>
        </p:nvPicPr>
        <p:blipFill rotWithShape="1">
          <a:blip r:embed="rId5"/>
          <a:srcRect l="31336" t="32060" r="32709" b="18652"/>
          <a:stretch/>
        </p:blipFill>
        <p:spPr>
          <a:xfrm>
            <a:off x="855424" y="2273288"/>
            <a:ext cx="4452024" cy="3814340"/>
          </a:xfrm>
          <a:prstGeom prst="rect">
            <a:avLst/>
          </a:prstGeom>
          <a:noFill/>
          <a:ln>
            <a:noFill/>
          </a:ln>
        </p:spPr>
      </p:pic>
      <p:pic>
        <p:nvPicPr>
          <p:cNvPr id="5" name="Picture 2" descr="BBC News - A New Government">
            <a:extLst>
              <a:ext uri="{FF2B5EF4-FFF2-40B4-BE49-F238E27FC236}">
                <a16:creationId xmlns:a16="http://schemas.microsoft.com/office/drawing/2014/main" id="{F47AA00B-E742-F17D-29D0-A7F12D982AE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89" r="384" b="2"/>
          <a:stretch/>
        </p:blipFill>
        <p:spPr bwMode="auto">
          <a:xfrm>
            <a:off x="7309969" y="4354866"/>
            <a:ext cx="3038602" cy="17040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32CD09C-6D82-89A6-3735-5479A6299A69}"/>
              </a:ext>
            </a:extLst>
          </p:cNvPr>
          <p:cNvPicPr>
            <a:picLocks noChangeAspect="1"/>
          </p:cNvPicPr>
          <p:nvPr/>
        </p:nvPicPr>
        <p:blipFill rotWithShape="1">
          <a:blip r:embed="rId7"/>
          <a:srcRect l="1760" r="18427" b="-3"/>
          <a:stretch/>
        </p:blipFill>
        <p:spPr>
          <a:xfrm>
            <a:off x="6096000" y="2950894"/>
            <a:ext cx="3264027" cy="1605206"/>
          </a:xfrm>
          <a:prstGeom prst="rect">
            <a:avLst/>
          </a:prstGeom>
        </p:spPr>
      </p:pic>
      <p:pic>
        <p:nvPicPr>
          <p:cNvPr id="7" name="Picture 4" descr="Streeting appoints former New Labour minister to review NHS">
            <a:extLst>
              <a:ext uri="{FF2B5EF4-FFF2-40B4-BE49-F238E27FC236}">
                <a16:creationId xmlns:a16="http://schemas.microsoft.com/office/drawing/2014/main" id="{7BF5D29B-5F1C-7FC8-AF91-D309015F96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7428" r="17178"/>
          <a:stretch/>
        </p:blipFill>
        <p:spPr bwMode="auto">
          <a:xfrm>
            <a:off x="8829270" y="2484053"/>
            <a:ext cx="1460680" cy="129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050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2e9db85867b_5_395"/>
          <p:cNvSpPr txBox="1">
            <a:spLocks noGrp="1"/>
          </p:cNvSpPr>
          <p:nvPr>
            <p:ph type="title"/>
          </p:nvPr>
        </p:nvSpPr>
        <p:spPr>
          <a:xfrm>
            <a:off x="771289" y="2354550"/>
            <a:ext cx="10649400" cy="1133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93E72"/>
              </a:buClr>
              <a:buSzPts val="4800"/>
              <a:buFont typeface="Arial"/>
              <a:buNone/>
            </a:pPr>
            <a:r>
              <a:rPr lang="en-GB" sz="4200" b="1">
                <a:latin typeface="Lato"/>
                <a:ea typeface="Lato"/>
                <a:cs typeface="Lato"/>
                <a:sym typeface="Lato"/>
              </a:rPr>
              <a:t>Inclusion</a:t>
            </a:r>
            <a:endParaRPr sz="4200">
              <a:latin typeface="Lato"/>
              <a:ea typeface="Lato"/>
              <a:cs typeface="Lato"/>
              <a:sym typeface="Lato"/>
            </a:endParaRPr>
          </a:p>
          <a:p>
            <a:pPr marL="0" lvl="0" indent="0" algn="l" rtl="0">
              <a:lnSpc>
                <a:spcPct val="100000"/>
              </a:lnSpc>
              <a:spcBef>
                <a:spcPts val="0"/>
              </a:spcBef>
              <a:spcAft>
                <a:spcPts val="0"/>
              </a:spcAft>
              <a:buClr>
                <a:schemeClr val="dk2"/>
              </a:buClr>
              <a:buSzPts val="1100"/>
              <a:buFont typeface="Arial"/>
              <a:buNone/>
            </a:pPr>
            <a:r>
              <a:rPr lang="en-GB" sz="3200">
                <a:latin typeface="Lato"/>
                <a:ea typeface="Lato"/>
                <a:cs typeface="Lato"/>
                <a:sym typeface="Lato"/>
              </a:rPr>
              <a:t>NIHR research identifies areas of under-representation, builds research capacity, and collaborates with the public to address health and care inequalities</a:t>
            </a:r>
            <a:endParaRPr sz="3200">
              <a:latin typeface="Lato"/>
              <a:ea typeface="Lato"/>
              <a:cs typeface="Lato"/>
              <a:sym typeface="Lato"/>
            </a:endParaRPr>
          </a:p>
          <a:p>
            <a:pPr marL="0" lvl="0" indent="0" algn="l" rtl="0">
              <a:lnSpc>
                <a:spcPct val="100000"/>
              </a:lnSpc>
              <a:spcBef>
                <a:spcPts val="0"/>
              </a:spcBef>
              <a:spcAft>
                <a:spcPts val="0"/>
              </a:spcAft>
              <a:buClr>
                <a:schemeClr val="dk2"/>
              </a:buClr>
              <a:buSzPts val="1100"/>
              <a:buFont typeface="Arial"/>
              <a:buNone/>
            </a:pPr>
            <a:endParaRPr sz="3200">
              <a:latin typeface="Lato"/>
              <a:ea typeface="Lato"/>
              <a:cs typeface="Lato"/>
              <a:sym typeface="Lato"/>
            </a:endParaRPr>
          </a:p>
          <a:p>
            <a:pPr marL="0" lvl="0" indent="0" algn="l" rtl="0">
              <a:lnSpc>
                <a:spcPct val="100000"/>
              </a:lnSpc>
              <a:spcBef>
                <a:spcPts val="0"/>
              </a:spcBef>
              <a:spcAft>
                <a:spcPts val="0"/>
              </a:spcAft>
              <a:buClr>
                <a:schemeClr val="dk2"/>
              </a:buClr>
              <a:buSzPts val="1100"/>
              <a:buFont typeface="Arial"/>
              <a:buNone/>
            </a:pPr>
            <a:endParaRPr sz="3200">
              <a:latin typeface="Lato"/>
              <a:ea typeface="Lato"/>
              <a:cs typeface="Lato"/>
              <a:sym typeface="Lato"/>
            </a:endParaRPr>
          </a:p>
        </p:txBody>
      </p:sp>
      <p:sp>
        <p:nvSpPr>
          <p:cNvPr id="793" name="Google Shape;793;g2e9db85867b_5_395"/>
          <p:cNvSpPr txBox="1"/>
          <p:nvPr/>
        </p:nvSpPr>
        <p:spPr>
          <a:xfrm>
            <a:off x="731476" y="4796400"/>
            <a:ext cx="10689300" cy="16479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Clr>
                <a:schemeClr val="dk2"/>
              </a:buClr>
              <a:buSzPts val="1100"/>
              <a:buFont typeface="Arial"/>
              <a:buNone/>
            </a:pPr>
            <a:r>
              <a:rPr lang="en-GB" sz="2000">
                <a:solidFill>
                  <a:schemeClr val="lt1"/>
                </a:solidFill>
                <a:latin typeface="Lato"/>
                <a:ea typeface="Lato"/>
                <a:cs typeface="Lato"/>
                <a:sym typeface="Lato"/>
              </a:rPr>
              <a:t>Inclusion enhances research impact. </a:t>
            </a:r>
            <a:r>
              <a:rPr lang="en-GB" sz="2000" b="0" i="0" u="none" strike="noStrike" cap="none">
                <a:solidFill>
                  <a:schemeClr val="lt1"/>
                </a:solidFill>
                <a:latin typeface="Lato"/>
                <a:ea typeface="Lato"/>
                <a:cs typeface="Lato"/>
                <a:sym typeface="Lato"/>
              </a:rPr>
              <a:t>To address the needs of the public and enable better targeted and more cost effective health and social care, our research must be representative and inclusive. NIHR research provides evidence to understand populations that are under-served by health and social care research. We build relationships, resources and research capacity across under-represented communities and professions, and deliver evidence in collaboration with the public and health and social care system to enable implementation.</a:t>
            </a:r>
            <a:endParaRPr sz="2000" b="0" i="0" u="none" strike="noStrike" cap="none">
              <a:solidFill>
                <a:schemeClr val="lt1"/>
              </a:solidFill>
              <a:latin typeface="Lato"/>
              <a:ea typeface="Lato"/>
              <a:cs typeface="Lato"/>
              <a:sym typeface="Lato"/>
            </a:endParaRPr>
          </a:p>
        </p:txBody>
      </p:sp>
      <p:cxnSp>
        <p:nvCxnSpPr>
          <p:cNvPr id="794" name="Google Shape;794;g2e9db85867b_5_395"/>
          <p:cNvCxnSpPr/>
          <p:nvPr/>
        </p:nvCxnSpPr>
        <p:spPr>
          <a:xfrm rot="10800000" flipH="1">
            <a:off x="731475" y="2424625"/>
            <a:ext cx="5700" cy="2003700"/>
          </a:xfrm>
          <a:prstGeom prst="straightConnector1">
            <a:avLst/>
          </a:prstGeom>
          <a:noFill/>
          <a:ln w="22225" cap="flat" cmpd="sng">
            <a:solidFill>
              <a:schemeClr val="accent2"/>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1" name="Google Shape;861;g2e9db85867b_0_22"/>
          <p:cNvPicPr preferRelativeResize="0"/>
          <p:nvPr/>
        </p:nvPicPr>
        <p:blipFill rotWithShape="1">
          <a:blip r:embed="rId3">
            <a:alphaModFix/>
          </a:blip>
          <a:srcRect b="31633"/>
          <a:stretch/>
        </p:blipFill>
        <p:spPr>
          <a:xfrm>
            <a:off x="0" y="0"/>
            <a:ext cx="12192000" cy="2218425"/>
          </a:xfrm>
          <a:prstGeom prst="rect">
            <a:avLst/>
          </a:prstGeom>
          <a:noFill/>
          <a:ln>
            <a:noFill/>
          </a:ln>
        </p:spPr>
      </p:pic>
      <p:pic>
        <p:nvPicPr>
          <p:cNvPr id="862" name="Google Shape;862;g2e9db85867b_0_22"/>
          <p:cNvPicPr preferRelativeResize="0"/>
          <p:nvPr/>
        </p:nvPicPr>
        <p:blipFill rotWithShape="1">
          <a:blip r:embed="rId4">
            <a:alphaModFix/>
          </a:blip>
          <a:srcRect/>
          <a:stretch/>
        </p:blipFill>
        <p:spPr>
          <a:xfrm>
            <a:off x="0" y="0"/>
            <a:ext cx="12192000" cy="2218424"/>
          </a:xfrm>
          <a:prstGeom prst="rect">
            <a:avLst/>
          </a:prstGeom>
          <a:noFill/>
          <a:ln>
            <a:noFill/>
          </a:ln>
        </p:spPr>
      </p:pic>
      <p:sp>
        <p:nvSpPr>
          <p:cNvPr id="863" name="Google Shape;863;g2e9db85867b_0_22"/>
          <p:cNvSpPr txBox="1">
            <a:spLocks noGrp="1"/>
          </p:cNvSpPr>
          <p:nvPr>
            <p:ph type="title"/>
          </p:nvPr>
        </p:nvSpPr>
        <p:spPr>
          <a:xfrm>
            <a:off x="906775" y="618413"/>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NIHR Research Inclusion Strategy</a:t>
            </a:r>
            <a:endParaRPr dirty="0">
              <a:solidFill>
                <a:schemeClr val="lt1"/>
              </a:solidFill>
              <a:latin typeface="Lato"/>
              <a:ea typeface="Lato"/>
              <a:cs typeface="Lato"/>
              <a:sym typeface="Lato"/>
            </a:endParaRPr>
          </a:p>
          <a:p>
            <a:pPr marL="0" lvl="0" indent="0" algn="l" rtl="0">
              <a:lnSpc>
                <a:spcPct val="90000"/>
              </a:lnSpc>
              <a:spcBef>
                <a:spcPts val="0"/>
              </a:spcBef>
              <a:spcAft>
                <a:spcPts val="0"/>
              </a:spcAft>
              <a:buClr>
                <a:srgbClr val="193E72"/>
              </a:buClr>
              <a:buSzPts val="3200"/>
              <a:buFont typeface="Arial"/>
              <a:buNone/>
            </a:pP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pic>
        <p:nvPicPr>
          <p:cNvPr id="2" name="Google Shape;801;g2e9db85867b_5_19">
            <a:extLst>
              <a:ext uri="{FF2B5EF4-FFF2-40B4-BE49-F238E27FC236}">
                <a16:creationId xmlns:a16="http://schemas.microsoft.com/office/drawing/2014/main" id="{DF86B565-DE7C-61A2-EF3B-5BF087FE9102}"/>
              </a:ext>
            </a:extLst>
          </p:cNvPr>
          <p:cNvPicPr preferRelativeResize="0"/>
          <p:nvPr/>
        </p:nvPicPr>
        <p:blipFill rotWithShape="1">
          <a:blip r:embed="rId5">
            <a:alphaModFix/>
          </a:blip>
          <a:srcRect/>
          <a:stretch/>
        </p:blipFill>
        <p:spPr>
          <a:xfrm>
            <a:off x="198782" y="2134412"/>
            <a:ext cx="5661660" cy="4010225"/>
          </a:xfrm>
          <a:prstGeom prst="rect">
            <a:avLst/>
          </a:prstGeom>
          <a:noFill/>
          <a:ln>
            <a:noFill/>
          </a:ln>
        </p:spPr>
      </p:pic>
      <p:pic>
        <p:nvPicPr>
          <p:cNvPr id="3" name="Content Placeholder 2" descr="Inclusion now a key condition for NIHR funding">
            <a:extLst>
              <a:ext uri="{FF2B5EF4-FFF2-40B4-BE49-F238E27FC236}">
                <a16:creationId xmlns:a16="http://schemas.microsoft.com/office/drawing/2014/main" id="{5043C568-C800-E216-B5BD-0DCFD79DFEF1}"/>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6744732" y="2369760"/>
            <a:ext cx="4562978" cy="3623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4" name="Freeform 4">
            <a:extLst>
              <a:ext uri="{FF2B5EF4-FFF2-40B4-BE49-F238E27FC236}">
                <a16:creationId xmlns:a16="http://schemas.microsoft.com/office/drawing/2014/main" id="{41F5E7AD-379F-D433-EC1F-33B5035D959F}"/>
              </a:ext>
            </a:extLst>
          </p:cNvPr>
          <p:cNvSpPr/>
          <p:nvPr/>
        </p:nvSpPr>
        <p:spPr>
          <a:xfrm>
            <a:off x="0" y="0"/>
            <a:ext cx="12192000" cy="2120900"/>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alphaModFix amt="89000"/>
            </a:blip>
            <a:stretch>
              <a:fillRect l="-24009" t="-313001" r="-2448" b="-48657"/>
            </a:stretch>
          </a:blipFill>
        </p:spPr>
        <p:txBody>
          <a:bodyPr/>
          <a:lstStyle/>
          <a:p>
            <a:endParaRPr lang="en-GB"/>
          </a:p>
        </p:txBody>
      </p:sp>
      <p:pic>
        <p:nvPicPr>
          <p:cNvPr id="862" name="Google Shape;862;g2e9db85867b_0_22"/>
          <p:cNvPicPr preferRelativeResize="0"/>
          <p:nvPr/>
        </p:nvPicPr>
        <p:blipFill rotWithShape="1">
          <a:blip r:embed="rId4">
            <a:alphaModFix/>
          </a:blip>
          <a:srcRect/>
          <a:stretch/>
        </p:blipFill>
        <p:spPr>
          <a:xfrm>
            <a:off x="0" y="1"/>
            <a:ext cx="12192000" cy="2218424"/>
          </a:xfrm>
          <a:prstGeom prst="rect">
            <a:avLst/>
          </a:prstGeom>
          <a:noFill/>
          <a:ln>
            <a:noFill/>
          </a:ln>
        </p:spPr>
      </p:pic>
      <p:sp>
        <p:nvSpPr>
          <p:cNvPr id="863" name="Google Shape;863;g2e9db85867b_0_22"/>
          <p:cNvSpPr txBox="1">
            <a:spLocks noGrp="1"/>
          </p:cNvSpPr>
          <p:nvPr>
            <p:ph type="title"/>
          </p:nvPr>
        </p:nvSpPr>
        <p:spPr>
          <a:xfrm>
            <a:off x="974462" y="876587"/>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Growth Mission</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pic>
        <p:nvPicPr>
          <p:cNvPr id="2" name="Picture 1">
            <a:extLst>
              <a:ext uri="{FF2B5EF4-FFF2-40B4-BE49-F238E27FC236}">
                <a16:creationId xmlns:a16="http://schemas.microsoft.com/office/drawing/2014/main" id="{E401C968-27B4-80D6-845A-AAE5A2FF8997}"/>
              </a:ext>
            </a:extLst>
          </p:cNvPr>
          <p:cNvPicPr>
            <a:picLocks noChangeAspect="1"/>
          </p:cNvPicPr>
          <p:nvPr/>
        </p:nvPicPr>
        <p:blipFill>
          <a:blip r:embed="rId5"/>
          <a:stretch>
            <a:fillRect/>
          </a:stretch>
        </p:blipFill>
        <p:spPr>
          <a:xfrm>
            <a:off x="423833" y="2479548"/>
            <a:ext cx="4664494" cy="3172090"/>
          </a:xfrm>
          <a:prstGeom prst="rect">
            <a:avLst/>
          </a:prstGeom>
        </p:spPr>
      </p:pic>
      <p:sp>
        <p:nvSpPr>
          <p:cNvPr id="3" name="TextBox 2">
            <a:extLst>
              <a:ext uri="{FF2B5EF4-FFF2-40B4-BE49-F238E27FC236}">
                <a16:creationId xmlns:a16="http://schemas.microsoft.com/office/drawing/2014/main" id="{A60453A5-B248-75C7-0FAD-24821F572423}"/>
              </a:ext>
            </a:extLst>
          </p:cNvPr>
          <p:cNvSpPr txBox="1"/>
          <p:nvPr/>
        </p:nvSpPr>
        <p:spPr>
          <a:xfrm>
            <a:off x="6231128" y="3035808"/>
            <a:ext cx="5537039" cy="2246769"/>
          </a:xfrm>
          <a:prstGeom prst="rect">
            <a:avLst/>
          </a:prstGeom>
          <a:noFill/>
        </p:spPr>
        <p:txBody>
          <a:bodyPr wrap="square" rtlCol="0">
            <a:spAutoFit/>
          </a:bodyPr>
          <a:lstStyle/>
          <a:p>
            <a:r>
              <a:rPr lang="en-GB" sz="2000" b="0" i="1" dirty="0">
                <a:solidFill>
                  <a:srgbClr val="080808"/>
                </a:solidFill>
                <a:effectLst/>
                <a:latin typeface="+mn-lt"/>
              </a:rPr>
              <a:t>“If we can marry our health and social care system with the incredible life sciences and med tech ecosystem we have in this country, we can be a powerhouse for the life sciences and med tech revolution here in this country and in the world. And that is an economic growth mission.”</a:t>
            </a:r>
            <a:endParaRPr lang="en-GB" sz="2000" i="1" dirty="0">
              <a:latin typeface="+mn-lt"/>
            </a:endParaRPr>
          </a:p>
        </p:txBody>
      </p:sp>
    </p:spTree>
    <p:extLst>
      <p:ext uri="{BB962C8B-B14F-4D97-AF65-F5344CB8AC3E}">
        <p14:creationId xmlns:p14="http://schemas.microsoft.com/office/powerpoint/2010/main" val="2612185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27F88937-16BE-416A-D20E-A283C774C2B7}"/>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2D9960B1-4233-B2DF-B64F-E54B81A7E29E}"/>
              </a:ext>
            </a:extLst>
          </p:cNvPr>
          <p:cNvSpPr/>
          <p:nvPr/>
        </p:nvSpPr>
        <p:spPr>
          <a:xfrm>
            <a:off x="0" y="0"/>
            <a:ext cx="12192000" cy="2120900"/>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alphaModFix amt="89000"/>
            </a:blip>
            <a:stretch>
              <a:fillRect l="-24009" t="-313001" r="-2448" b="-48657"/>
            </a:stretch>
          </a:blipFill>
        </p:spPr>
        <p:txBody>
          <a:bodyPr/>
          <a:lstStyle/>
          <a:p>
            <a:endParaRPr lang="en-GB"/>
          </a:p>
        </p:txBody>
      </p:sp>
      <p:pic>
        <p:nvPicPr>
          <p:cNvPr id="862" name="Google Shape;862;g2e9db85867b_0_22">
            <a:extLst>
              <a:ext uri="{FF2B5EF4-FFF2-40B4-BE49-F238E27FC236}">
                <a16:creationId xmlns:a16="http://schemas.microsoft.com/office/drawing/2014/main" id="{31D7675B-814B-759F-E088-BB4464EA94AB}"/>
              </a:ext>
            </a:extLst>
          </p:cNvPr>
          <p:cNvPicPr preferRelativeResize="0"/>
          <p:nvPr/>
        </p:nvPicPr>
        <p:blipFill rotWithShape="1">
          <a:blip r:embed="rId4">
            <a:alphaModFix/>
          </a:blip>
          <a:srcRect/>
          <a:stretch/>
        </p:blipFill>
        <p:spPr>
          <a:xfrm>
            <a:off x="0" y="1"/>
            <a:ext cx="12192000" cy="2218424"/>
          </a:xfrm>
          <a:prstGeom prst="rect">
            <a:avLst/>
          </a:prstGeom>
          <a:noFill/>
          <a:ln>
            <a:noFill/>
          </a:ln>
        </p:spPr>
      </p:pic>
      <p:sp>
        <p:nvSpPr>
          <p:cNvPr id="863" name="Google Shape;863;g2e9db85867b_0_22">
            <a:extLst>
              <a:ext uri="{FF2B5EF4-FFF2-40B4-BE49-F238E27FC236}">
                <a16:creationId xmlns:a16="http://schemas.microsoft.com/office/drawing/2014/main" id="{E2C4C9EA-0003-986C-E667-44BF2722CCA7}"/>
              </a:ext>
            </a:extLst>
          </p:cNvPr>
          <p:cNvSpPr txBox="1">
            <a:spLocks noGrp="1"/>
          </p:cNvSpPr>
          <p:nvPr>
            <p:ph type="title"/>
          </p:nvPr>
        </p:nvSpPr>
        <p:spPr>
          <a:xfrm>
            <a:off x="974462" y="876587"/>
            <a:ext cx="11101200" cy="981600"/>
          </a:xfrm>
          <a:prstGeom prst="rect">
            <a:avLst/>
          </a:prstGeom>
          <a:noFill/>
          <a:ln>
            <a:noFill/>
          </a:ln>
        </p:spPr>
        <p:txBody>
          <a:bodyPr spcFirstLastPara="1" wrap="square" lIns="91425" tIns="45700" rIns="91425" bIns="45700" anchor="t" anchorCtr="0">
            <a:noAutofit/>
          </a:bodyPr>
          <a:lstStyle/>
          <a:p>
            <a:r>
              <a:rPr lang="en-GB">
                <a:solidFill>
                  <a:schemeClr val="lt1"/>
                </a:solidFill>
                <a:latin typeface="Lato"/>
                <a:ea typeface="Lato"/>
                <a:cs typeface="Lato"/>
                <a:sym typeface="Lato"/>
              </a:rPr>
              <a:t>10 Year Health Plan</a:t>
            </a:r>
            <a:endParaRPr lang="en-US">
              <a:solidFill>
                <a:schemeClr val="lt1"/>
              </a:solidFill>
            </a:endParaRPr>
          </a:p>
        </p:txBody>
      </p:sp>
      <p:cxnSp>
        <p:nvCxnSpPr>
          <p:cNvPr id="864" name="Google Shape;864;g2e9db85867b_0_22">
            <a:extLst>
              <a:ext uri="{FF2B5EF4-FFF2-40B4-BE49-F238E27FC236}">
                <a16:creationId xmlns:a16="http://schemas.microsoft.com/office/drawing/2014/main" id="{C876D4CE-88FD-DB02-F336-5486B256D4A3}"/>
              </a:ext>
            </a:extLst>
          </p:cNvPr>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pic>
        <p:nvPicPr>
          <p:cNvPr id="5" name="Picture 4" descr="Have your say - 10 Year Health Plan for England - Pelvic Partnership">
            <a:extLst>
              <a:ext uri="{FF2B5EF4-FFF2-40B4-BE49-F238E27FC236}">
                <a16:creationId xmlns:a16="http://schemas.microsoft.com/office/drawing/2014/main" id="{62E69F3B-90D4-7B95-F517-E6C8D9823DB7}"/>
              </a:ext>
            </a:extLst>
          </p:cNvPr>
          <p:cNvPicPr>
            <a:picLocks noChangeAspect="1"/>
          </p:cNvPicPr>
          <p:nvPr/>
        </p:nvPicPr>
        <p:blipFill>
          <a:blip r:embed="rId5"/>
          <a:stretch>
            <a:fillRect/>
          </a:stretch>
        </p:blipFill>
        <p:spPr>
          <a:xfrm>
            <a:off x="6972157" y="24248"/>
            <a:ext cx="4657432" cy="2097511"/>
          </a:xfrm>
          <a:prstGeom prst="rect">
            <a:avLst/>
          </a:prstGeom>
        </p:spPr>
      </p:pic>
      <p:sp>
        <p:nvSpPr>
          <p:cNvPr id="6" name="TextBox 5">
            <a:extLst>
              <a:ext uri="{FF2B5EF4-FFF2-40B4-BE49-F238E27FC236}">
                <a16:creationId xmlns:a16="http://schemas.microsoft.com/office/drawing/2014/main" id="{980042FC-6CF7-B60E-F08D-F8B1AC819375}"/>
              </a:ext>
            </a:extLst>
          </p:cNvPr>
          <p:cNvSpPr txBox="1"/>
          <p:nvPr/>
        </p:nvSpPr>
        <p:spPr>
          <a:xfrm>
            <a:off x="211749" y="2514493"/>
            <a:ext cx="119852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0B0C0C"/>
                </a:solidFill>
                <a:ea typeface="Lato"/>
              </a:rPr>
              <a:t>11 working groups have been established to support the development of a 10 Year Health Plan:</a:t>
            </a:r>
            <a:endParaRPr lang="en-US" sz="1800" dirty="0">
              <a:ea typeface="Lato"/>
            </a:endParaRPr>
          </a:p>
          <a:p>
            <a:endParaRPr lang="en-US" sz="1800" dirty="0">
              <a:ea typeface="Lato"/>
              <a:cs typeface="Lato"/>
            </a:endParaRPr>
          </a:p>
        </p:txBody>
      </p:sp>
      <p:sp>
        <p:nvSpPr>
          <p:cNvPr id="3" name="Rectangle 2">
            <a:extLst>
              <a:ext uri="{FF2B5EF4-FFF2-40B4-BE49-F238E27FC236}">
                <a16:creationId xmlns:a16="http://schemas.microsoft.com/office/drawing/2014/main" id="{3899ADFF-E9F4-98FB-D65D-9F9B6806F1F6}"/>
              </a:ext>
            </a:extLst>
          </p:cNvPr>
          <p:cNvSpPr/>
          <p:nvPr/>
        </p:nvSpPr>
        <p:spPr>
          <a:xfrm>
            <a:off x="205198" y="4509649"/>
            <a:ext cx="11848921" cy="1553969"/>
          </a:xfrm>
          <a:prstGeom prst="rect">
            <a:avLst/>
          </a:prstGeom>
          <a:solidFill>
            <a:schemeClr val="accent5">
              <a:lumMod val="5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ECA8034-3CBF-3F72-F455-1E2D0F3A3089}"/>
              </a:ext>
            </a:extLst>
          </p:cNvPr>
          <p:cNvSpPr txBox="1"/>
          <p:nvPr/>
        </p:nvSpPr>
        <p:spPr>
          <a:xfrm>
            <a:off x="469540" y="4624614"/>
            <a:ext cx="1148677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bg1"/>
                </a:solidFill>
                <a:latin typeface="GDS Transport"/>
              </a:rPr>
              <a:t>The R</a:t>
            </a:r>
            <a:r>
              <a:rPr lang="en-US" sz="1600" b="1" dirty="0">
                <a:solidFill>
                  <a:schemeClr val="bg1"/>
                </a:solidFill>
                <a:latin typeface="Lato"/>
              </a:rPr>
              <a:t>esearch, life sciences and innovation group will consider:</a:t>
            </a:r>
            <a:endParaRPr lang="en-US" b="1" dirty="0">
              <a:solidFill>
                <a:schemeClr val="bg1"/>
              </a:solidFill>
            </a:endParaRPr>
          </a:p>
          <a:p>
            <a:endParaRPr lang="en-US" dirty="0">
              <a:solidFill>
                <a:schemeClr val="bg1"/>
              </a:solidFill>
            </a:endParaRPr>
          </a:p>
          <a:p>
            <a:pPr marL="285750" indent="-285750">
              <a:buChar char="•"/>
            </a:pPr>
            <a:r>
              <a:rPr lang="en-US" sz="1600" dirty="0">
                <a:solidFill>
                  <a:schemeClr val="bg1"/>
                </a:solidFill>
                <a:latin typeface="Lato"/>
              </a:rPr>
              <a:t>How the NHS can identify and </a:t>
            </a:r>
            <a:r>
              <a:rPr lang="en-US" sz="1600" err="1">
                <a:solidFill>
                  <a:schemeClr val="bg1"/>
                </a:solidFill>
                <a:latin typeface="Lato"/>
              </a:rPr>
              <a:t>capitalise</a:t>
            </a:r>
            <a:r>
              <a:rPr lang="en-US" sz="1600" dirty="0">
                <a:solidFill>
                  <a:schemeClr val="bg1"/>
                </a:solidFill>
                <a:latin typeface="Lato"/>
              </a:rPr>
              <a:t> on technologies over the coming decade. </a:t>
            </a:r>
            <a:endParaRPr lang="en-US" dirty="0">
              <a:solidFill>
                <a:schemeClr val="bg1"/>
              </a:solidFill>
            </a:endParaRPr>
          </a:p>
          <a:p>
            <a:pPr marL="285750" indent="-285750">
              <a:buChar char="•"/>
            </a:pPr>
            <a:r>
              <a:rPr lang="en-US" sz="1600" dirty="0">
                <a:solidFill>
                  <a:schemeClr val="bg1"/>
                </a:solidFill>
                <a:latin typeface="Lato"/>
              </a:rPr>
              <a:t>How the NHS currently supports research and innovation, including in life sciences, and what we can do to increase the speed and scale of adoption of new innovations.</a:t>
            </a:r>
            <a:endParaRPr lang="en-US" dirty="0">
              <a:solidFill>
                <a:schemeClr val="bg1"/>
              </a:solidFill>
            </a:endParaRPr>
          </a:p>
        </p:txBody>
      </p:sp>
      <p:pic>
        <p:nvPicPr>
          <p:cNvPr id="2" name="Picture 1" descr="A screen shot of a computer&#10;&#10;AI-generated content may be incorrect.">
            <a:extLst>
              <a:ext uri="{FF2B5EF4-FFF2-40B4-BE49-F238E27FC236}">
                <a16:creationId xmlns:a16="http://schemas.microsoft.com/office/drawing/2014/main" id="{BC75BBE4-E21A-0FBD-9191-C84DAA9DA498}"/>
              </a:ext>
            </a:extLst>
          </p:cNvPr>
          <p:cNvPicPr>
            <a:picLocks noChangeAspect="1"/>
          </p:cNvPicPr>
          <p:nvPr/>
        </p:nvPicPr>
        <p:blipFill>
          <a:blip r:embed="rId6"/>
          <a:stretch>
            <a:fillRect/>
          </a:stretch>
        </p:blipFill>
        <p:spPr>
          <a:xfrm>
            <a:off x="2460308" y="2119470"/>
            <a:ext cx="7494608" cy="3396677"/>
          </a:xfrm>
          <a:prstGeom prst="rect">
            <a:avLst/>
          </a:prstGeom>
        </p:spPr>
      </p:pic>
    </p:spTree>
    <p:extLst>
      <p:ext uri="{BB962C8B-B14F-4D97-AF65-F5344CB8AC3E}">
        <p14:creationId xmlns:p14="http://schemas.microsoft.com/office/powerpoint/2010/main" val="116506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29" name="Freeform 2">
            <a:extLst>
              <a:ext uri="{FF2B5EF4-FFF2-40B4-BE49-F238E27FC236}">
                <a16:creationId xmlns:a16="http://schemas.microsoft.com/office/drawing/2014/main" id="{785BDEDE-F650-87FE-068A-54D13E588534}"/>
              </a:ext>
            </a:extLst>
          </p:cNvPr>
          <p:cNvSpPr/>
          <p:nvPr/>
        </p:nvSpPr>
        <p:spPr>
          <a:xfrm>
            <a:off x="-16034" y="-26663"/>
            <a:ext cx="12192000" cy="2151243"/>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stretch>
              <a:fillRect l="-9298" t="-33166" b="-265848"/>
            </a:stretch>
          </a:blipFill>
        </p:spPr>
        <p:txBody>
          <a:bodyPr/>
          <a:lstStyle/>
          <a:p>
            <a:endParaRPr lang="en-GB"/>
          </a:p>
        </p:txBody>
      </p:sp>
      <p:pic>
        <p:nvPicPr>
          <p:cNvPr id="862" name="Google Shape;862;g2e9db85867b_0_22"/>
          <p:cNvPicPr preferRelativeResize="0"/>
          <p:nvPr/>
        </p:nvPicPr>
        <p:blipFill rotWithShape="1">
          <a:blip r:embed="rId4">
            <a:alphaModFix/>
          </a:blip>
          <a:srcRect/>
          <a:stretch/>
        </p:blipFill>
        <p:spPr>
          <a:xfrm>
            <a:off x="-16034" y="-40537"/>
            <a:ext cx="12208034" cy="2218424"/>
          </a:xfrm>
          <a:prstGeom prst="rect">
            <a:avLst/>
          </a:prstGeom>
          <a:noFill/>
          <a:ln>
            <a:noFill/>
          </a:ln>
        </p:spPr>
      </p:pic>
      <p:sp>
        <p:nvSpPr>
          <p:cNvPr id="863" name="Google Shape;863;g2e9db85867b_0_22"/>
          <p:cNvSpPr txBox="1">
            <a:spLocks noGrp="1"/>
          </p:cNvSpPr>
          <p:nvPr>
            <p:ph type="title"/>
          </p:nvPr>
        </p:nvSpPr>
        <p:spPr>
          <a:xfrm>
            <a:off x="987863" y="995981"/>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Build an NHS fit for the future</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98260" y="963684"/>
            <a:ext cx="2700" cy="791700"/>
          </a:xfrm>
          <a:prstGeom prst="straightConnector1">
            <a:avLst/>
          </a:prstGeom>
          <a:noFill/>
          <a:ln w="19050" cap="flat" cmpd="sng">
            <a:solidFill>
              <a:schemeClr val="accent2"/>
            </a:solidFill>
            <a:prstDash val="solid"/>
            <a:round/>
            <a:headEnd type="none" w="sm" len="sm"/>
            <a:tailEnd type="none" w="sm" len="sm"/>
          </a:ln>
        </p:spPr>
      </p:cxnSp>
      <p:pic>
        <p:nvPicPr>
          <p:cNvPr id="2" name="Picture 1">
            <a:extLst>
              <a:ext uri="{FF2B5EF4-FFF2-40B4-BE49-F238E27FC236}">
                <a16:creationId xmlns:a16="http://schemas.microsoft.com/office/drawing/2014/main" id="{91477F78-23B4-3074-9BE6-F91617D41318}"/>
              </a:ext>
            </a:extLst>
          </p:cNvPr>
          <p:cNvPicPr>
            <a:picLocks noChangeAspect="1"/>
          </p:cNvPicPr>
          <p:nvPr/>
        </p:nvPicPr>
        <p:blipFill rotWithShape="1">
          <a:blip r:embed="rId5"/>
          <a:srcRect l="32039" t="56155" r="58098" b="33956"/>
          <a:stretch/>
        </p:blipFill>
        <p:spPr>
          <a:xfrm>
            <a:off x="9805992" y="421807"/>
            <a:ext cx="2045533" cy="1281690"/>
          </a:xfrm>
          <a:prstGeom prst="rect">
            <a:avLst/>
          </a:prstGeom>
        </p:spPr>
      </p:pic>
      <p:grpSp>
        <p:nvGrpSpPr>
          <p:cNvPr id="28" name="Group 27">
            <a:extLst>
              <a:ext uri="{FF2B5EF4-FFF2-40B4-BE49-F238E27FC236}">
                <a16:creationId xmlns:a16="http://schemas.microsoft.com/office/drawing/2014/main" id="{770F63D8-3988-1223-07EC-0DE1D7AC9D2D}"/>
              </a:ext>
            </a:extLst>
          </p:cNvPr>
          <p:cNvGrpSpPr/>
          <p:nvPr/>
        </p:nvGrpSpPr>
        <p:grpSpPr>
          <a:xfrm>
            <a:off x="398052" y="2985286"/>
            <a:ext cx="11529708" cy="1358566"/>
            <a:chOff x="398052" y="2366430"/>
            <a:chExt cx="11529708" cy="1358566"/>
          </a:xfrm>
        </p:grpSpPr>
        <p:sp>
          <p:nvSpPr>
            <p:cNvPr id="3" name="Rectangle: Rounded Corners 2">
              <a:extLst>
                <a:ext uri="{FF2B5EF4-FFF2-40B4-BE49-F238E27FC236}">
                  <a16:creationId xmlns:a16="http://schemas.microsoft.com/office/drawing/2014/main" id="{85C29445-5A0D-E2BF-C1A1-E77D0DD90795}"/>
                </a:ext>
              </a:extLst>
            </p:cNvPr>
            <p:cNvSpPr/>
            <p:nvPr/>
          </p:nvSpPr>
          <p:spPr>
            <a:xfrm>
              <a:off x="398052" y="2403144"/>
              <a:ext cx="11529708" cy="1321852"/>
            </a:xfrm>
            <a:prstGeom prst="roundRect">
              <a:avLst/>
            </a:prstGeom>
            <a:solidFill>
              <a:srgbClr val="386FB2">
                <a:alpha val="1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1D411211-60F9-1071-F10E-6A6A81FB7785}"/>
                </a:ext>
              </a:extLst>
            </p:cNvPr>
            <p:cNvGrpSpPr/>
            <p:nvPr/>
          </p:nvGrpSpPr>
          <p:grpSpPr>
            <a:xfrm>
              <a:off x="2370849" y="2475623"/>
              <a:ext cx="2646629" cy="1128467"/>
              <a:chOff x="4769388" y="1081292"/>
              <a:chExt cx="2646629" cy="1321852"/>
            </a:xfrm>
          </p:grpSpPr>
          <p:sp>
            <p:nvSpPr>
              <p:cNvPr id="5" name="Rectangle: Rounded Corners 4">
                <a:extLst>
                  <a:ext uri="{FF2B5EF4-FFF2-40B4-BE49-F238E27FC236}">
                    <a16:creationId xmlns:a16="http://schemas.microsoft.com/office/drawing/2014/main" id="{E46D7367-81BD-41EA-D08E-ACCC0573FF61}"/>
                  </a:ext>
                </a:extLst>
              </p:cNvPr>
              <p:cNvSpPr/>
              <p:nvPr/>
            </p:nvSpPr>
            <p:spPr>
              <a:xfrm>
                <a:off x="4769388" y="1081292"/>
                <a:ext cx="2646629" cy="1321852"/>
              </a:xfrm>
              <a:prstGeom prst="roundRect">
                <a:avLst/>
              </a:prstGeom>
              <a:solidFill>
                <a:srgbClr val="386F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An NHS that is there when people need it</a:t>
                </a: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3C26625-DB67-FC1E-2B51-C53BCAF812BE}"/>
                  </a:ext>
                </a:extLst>
              </p:cNvPr>
              <p:cNvSpPr txBox="1"/>
              <p:nvPr/>
            </p:nvSpPr>
            <p:spPr>
              <a:xfrm>
                <a:off x="5889764" y="1159139"/>
                <a:ext cx="377026"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600" b="1" dirty="0">
                    <a:solidFill>
                      <a:prstClr val="white"/>
                    </a:solidFill>
                    <a:latin typeface="Aptos Black" panose="020F0502020204030204" pitchFamily="34" charset="0"/>
                  </a:rPr>
                  <a:t>1</a:t>
                </a:r>
                <a:endParaRPr kumimoji="0" lang="en-GB" sz="26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endParaRPr>
              </a:p>
            </p:txBody>
          </p:sp>
        </p:grpSp>
        <p:grpSp>
          <p:nvGrpSpPr>
            <p:cNvPr id="7" name="Group 6">
              <a:extLst>
                <a:ext uri="{FF2B5EF4-FFF2-40B4-BE49-F238E27FC236}">
                  <a16:creationId xmlns:a16="http://schemas.microsoft.com/office/drawing/2014/main" id="{85F996FB-D8F5-5C56-D476-07BA63640CAA}"/>
                </a:ext>
              </a:extLst>
            </p:cNvPr>
            <p:cNvGrpSpPr/>
            <p:nvPr/>
          </p:nvGrpSpPr>
          <p:grpSpPr>
            <a:xfrm>
              <a:off x="5550906" y="2475625"/>
              <a:ext cx="2646630" cy="1128466"/>
              <a:chOff x="7816132" y="1068772"/>
              <a:chExt cx="2646630" cy="1321851"/>
            </a:xfrm>
            <a:solidFill>
              <a:srgbClr val="386FB2"/>
            </a:solidFill>
          </p:grpSpPr>
          <p:sp>
            <p:nvSpPr>
              <p:cNvPr id="8" name="Rectangle: Rounded Corners 7">
                <a:extLst>
                  <a:ext uri="{FF2B5EF4-FFF2-40B4-BE49-F238E27FC236}">
                    <a16:creationId xmlns:a16="http://schemas.microsoft.com/office/drawing/2014/main" id="{08AFE771-DDB5-E0F3-852E-F4F1EDB3B27C}"/>
                  </a:ext>
                </a:extLst>
              </p:cNvPr>
              <p:cNvSpPr/>
              <p:nvPr/>
            </p:nvSpPr>
            <p:spPr>
              <a:xfrm>
                <a:off x="7816132" y="1068772"/>
                <a:ext cx="2646630" cy="1321851"/>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Fewer lives lost to the big killers</a:t>
                </a: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554037D-346F-9FFE-4B8A-CCE10F4330B2}"/>
                  </a:ext>
                </a:extLst>
              </p:cNvPr>
              <p:cNvSpPr txBox="1"/>
              <p:nvPr/>
            </p:nvSpPr>
            <p:spPr>
              <a:xfrm>
                <a:off x="8965361" y="1144994"/>
                <a:ext cx="348172" cy="492443"/>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600" b="1" dirty="0">
                    <a:solidFill>
                      <a:prstClr val="white"/>
                    </a:solidFill>
                    <a:latin typeface="Aptos Black" panose="020F0502020204030204" pitchFamily="34" charset="0"/>
                  </a:rPr>
                  <a:t>2</a:t>
                </a:r>
                <a:endParaRPr kumimoji="0" lang="en-GB" sz="26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endParaRPr>
              </a:p>
            </p:txBody>
          </p:sp>
        </p:grpSp>
        <p:grpSp>
          <p:nvGrpSpPr>
            <p:cNvPr id="10" name="Group 9">
              <a:extLst>
                <a:ext uri="{FF2B5EF4-FFF2-40B4-BE49-F238E27FC236}">
                  <a16:creationId xmlns:a16="http://schemas.microsoft.com/office/drawing/2014/main" id="{8B3E20A0-D28C-0A5C-33E9-AECFF3EDC714}"/>
                </a:ext>
              </a:extLst>
            </p:cNvPr>
            <p:cNvGrpSpPr/>
            <p:nvPr/>
          </p:nvGrpSpPr>
          <p:grpSpPr>
            <a:xfrm>
              <a:off x="8885671" y="2456451"/>
              <a:ext cx="2646630" cy="1128466"/>
              <a:chOff x="7816132" y="2406537"/>
              <a:chExt cx="2646630" cy="1321851"/>
            </a:xfrm>
            <a:solidFill>
              <a:srgbClr val="386FB2"/>
            </a:solidFill>
          </p:grpSpPr>
          <p:sp>
            <p:nvSpPr>
              <p:cNvPr id="11" name="Rectangle: Rounded Corners 10">
                <a:extLst>
                  <a:ext uri="{FF2B5EF4-FFF2-40B4-BE49-F238E27FC236}">
                    <a16:creationId xmlns:a16="http://schemas.microsoft.com/office/drawing/2014/main" id="{02D72CD2-6E13-2770-5C0B-ED968A19FB4E}"/>
                  </a:ext>
                </a:extLst>
              </p:cNvPr>
              <p:cNvSpPr/>
              <p:nvPr/>
            </p:nvSpPr>
            <p:spPr>
              <a:xfrm>
                <a:off x="7816132" y="2406537"/>
                <a:ext cx="2646630" cy="1321851"/>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Fairer Britain, where everyone lives well for longer</a:t>
                </a: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77A9E0C-FCE1-2D02-B911-09C8AC45A295}"/>
                  </a:ext>
                </a:extLst>
              </p:cNvPr>
              <p:cNvSpPr txBox="1"/>
              <p:nvPr/>
            </p:nvSpPr>
            <p:spPr>
              <a:xfrm>
                <a:off x="8882987" y="2482748"/>
                <a:ext cx="512920" cy="492443"/>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6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rPr>
                  <a:t>3</a:t>
                </a:r>
              </a:p>
            </p:txBody>
          </p:sp>
        </p:grpSp>
        <p:sp>
          <p:nvSpPr>
            <p:cNvPr id="13" name="Rectangle: Rounded Corners 12">
              <a:extLst>
                <a:ext uri="{FF2B5EF4-FFF2-40B4-BE49-F238E27FC236}">
                  <a16:creationId xmlns:a16="http://schemas.microsoft.com/office/drawing/2014/main" id="{AF5025A5-7AC7-7926-5970-E306BF3D1D28}"/>
                </a:ext>
              </a:extLst>
            </p:cNvPr>
            <p:cNvSpPr/>
            <p:nvPr/>
          </p:nvSpPr>
          <p:spPr>
            <a:xfrm>
              <a:off x="398052" y="2366430"/>
              <a:ext cx="1513458" cy="1347567"/>
            </a:xfrm>
            <a:prstGeom prst="roundRect">
              <a:avLst/>
            </a:prstGeom>
            <a:solidFill>
              <a:srgbClr val="386F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prstClr val="white"/>
                  </a:solidFill>
                  <a:latin typeface="Calibri" panose="020F0502020204030204"/>
                </a:rPr>
                <a:t>Goals</a:t>
              </a:r>
              <a:endParaRPr kumimoji="0" lang="en-GB"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5AA79469-593B-B277-BCA9-02A34AF4C15C}"/>
              </a:ext>
            </a:extLst>
          </p:cNvPr>
          <p:cNvGrpSpPr/>
          <p:nvPr/>
        </p:nvGrpSpPr>
        <p:grpSpPr>
          <a:xfrm>
            <a:off x="340474" y="4892020"/>
            <a:ext cx="11511051" cy="1347567"/>
            <a:chOff x="338916" y="4408559"/>
            <a:chExt cx="11511051" cy="1347567"/>
          </a:xfrm>
        </p:grpSpPr>
        <p:sp>
          <p:nvSpPr>
            <p:cNvPr id="15" name="Rectangle: Rounded Corners 14">
              <a:extLst>
                <a:ext uri="{FF2B5EF4-FFF2-40B4-BE49-F238E27FC236}">
                  <a16:creationId xmlns:a16="http://schemas.microsoft.com/office/drawing/2014/main" id="{2978A474-EBEB-15BC-DA89-9DB67A374F38}"/>
                </a:ext>
              </a:extLst>
            </p:cNvPr>
            <p:cNvSpPr/>
            <p:nvPr/>
          </p:nvSpPr>
          <p:spPr>
            <a:xfrm>
              <a:off x="338916" y="4434274"/>
              <a:ext cx="11511051" cy="1321852"/>
            </a:xfrm>
            <a:prstGeom prst="roundRect">
              <a:avLst/>
            </a:prstGeom>
            <a:solidFill>
              <a:srgbClr val="0097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endParaRPr>
            </a:p>
          </p:txBody>
        </p:sp>
        <p:sp>
          <p:nvSpPr>
            <p:cNvPr id="16" name="Rectangle: Rounded Corners 15">
              <a:extLst>
                <a:ext uri="{FF2B5EF4-FFF2-40B4-BE49-F238E27FC236}">
                  <a16:creationId xmlns:a16="http://schemas.microsoft.com/office/drawing/2014/main" id="{ADB2D288-4DBF-FF7D-451E-362496D6F09E}"/>
                </a:ext>
              </a:extLst>
            </p:cNvPr>
            <p:cNvSpPr/>
            <p:nvPr/>
          </p:nvSpPr>
          <p:spPr>
            <a:xfrm>
              <a:off x="338916" y="4408559"/>
              <a:ext cx="1513458" cy="1347567"/>
            </a:xfrm>
            <a:prstGeom prst="roundRect">
              <a:avLst/>
            </a:prstGeom>
            <a:solidFill>
              <a:srgbClr val="009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prstClr val="white"/>
                  </a:solidFill>
                  <a:latin typeface="Calibri" panose="020F0502020204030204"/>
                </a:rPr>
                <a:t>Shifts</a:t>
              </a:r>
              <a:endParaRPr kumimoji="0" lang="en-GB"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7C9047A0-17CD-2F97-B33D-BC37551FA0F4}"/>
                </a:ext>
              </a:extLst>
            </p:cNvPr>
            <p:cNvGrpSpPr/>
            <p:nvPr/>
          </p:nvGrpSpPr>
          <p:grpSpPr>
            <a:xfrm>
              <a:off x="2356423" y="4534588"/>
              <a:ext cx="2646629" cy="1128467"/>
              <a:chOff x="4769388" y="1081292"/>
              <a:chExt cx="2646629" cy="1321852"/>
            </a:xfrm>
            <a:solidFill>
              <a:srgbClr val="0097C0"/>
            </a:solidFill>
          </p:grpSpPr>
          <p:sp>
            <p:nvSpPr>
              <p:cNvPr id="24" name="Rectangle: Rounded Corners 23">
                <a:extLst>
                  <a:ext uri="{FF2B5EF4-FFF2-40B4-BE49-F238E27FC236}">
                    <a16:creationId xmlns:a16="http://schemas.microsoft.com/office/drawing/2014/main" id="{DB88A76C-4DDA-ECAC-28B5-807D3F269B53}"/>
                  </a:ext>
                </a:extLst>
              </p:cNvPr>
              <p:cNvSpPr/>
              <p:nvPr/>
            </p:nvSpPr>
            <p:spPr>
              <a:xfrm>
                <a:off x="4769388" y="1081292"/>
                <a:ext cx="2646629" cy="132185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Hospital to home</a:t>
                </a: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7430EA9-CD3F-F5F6-EA77-DE4004C52313}"/>
                  </a:ext>
                </a:extLst>
              </p:cNvPr>
              <p:cNvSpPr txBox="1"/>
              <p:nvPr/>
            </p:nvSpPr>
            <p:spPr>
              <a:xfrm>
                <a:off x="5889764" y="1159139"/>
                <a:ext cx="377026" cy="49244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600" b="1" dirty="0">
                    <a:solidFill>
                      <a:prstClr val="white"/>
                    </a:solidFill>
                    <a:latin typeface="Aptos Black" panose="020F0502020204030204" pitchFamily="34" charset="0"/>
                  </a:rPr>
                  <a:t>1</a:t>
                </a:r>
                <a:endParaRPr kumimoji="0" lang="en-GB" sz="26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endParaRPr>
              </a:p>
            </p:txBody>
          </p:sp>
        </p:grpSp>
        <p:grpSp>
          <p:nvGrpSpPr>
            <p:cNvPr id="18" name="Group 17">
              <a:extLst>
                <a:ext uri="{FF2B5EF4-FFF2-40B4-BE49-F238E27FC236}">
                  <a16:creationId xmlns:a16="http://schemas.microsoft.com/office/drawing/2014/main" id="{A7C72AF3-5AB8-92B8-044E-99AE6E055DB3}"/>
                </a:ext>
              </a:extLst>
            </p:cNvPr>
            <p:cNvGrpSpPr/>
            <p:nvPr/>
          </p:nvGrpSpPr>
          <p:grpSpPr>
            <a:xfrm>
              <a:off x="5697244" y="4524295"/>
              <a:ext cx="2646630" cy="1128466"/>
              <a:chOff x="7816132" y="1068772"/>
              <a:chExt cx="2646630" cy="1321851"/>
            </a:xfrm>
          </p:grpSpPr>
          <p:sp>
            <p:nvSpPr>
              <p:cNvPr id="22" name="Rectangle: Rounded Corners 21">
                <a:extLst>
                  <a:ext uri="{FF2B5EF4-FFF2-40B4-BE49-F238E27FC236}">
                    <a16:creationId xmlns:a16="http://schemas.microsoft.com/office/drawing/2014/main" id="{07658871-5207-51F5-9A07-7E65E6727FC1}"/>
                  </a:ext>
                </a:extLst>
              </p:cNvPr>
              <p:cNvSpPr/>
              <p:nvPr/>
            </p:nvSpPr>
            <p:spPr>
              <a:xfrm>
                <a:off x="7816132" y="1068772"/>
                <a:ext cx="2646630" cy="1321851"/>
              </a:xfrm>
              <a:prstGeom prst="roundRect">
                <a:avLst/>
              </a:prstGeom>
              <a:solidFill>
                <a:srgbClr val="009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Treatment to prevention</a:t>
                </a: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EB4F745-CFD4-ACE2-CDAE-33F4CB3A411B}"/>
                  </a:ext>
                </a:extLst>
              </p:cNvPr>
              <p:cNvSpPr txBox="1"/>
              <p:nvPr/>
            </p:nvSpPr>
            <p:spPr>
              <a:xfrm>
                <a:off x="8965361" y="1144994"/>
                <a:ext cx="348172"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600" b="1" dirty="0">
                    <a:solidFill>
                      <a:prstClr val="white"/>
                    </a:solidFill>
                    <a:latin typeface="Aptos Black" panose="020F0502020204030204" pitchFamily="34" charset="0"/>
                  </a:rPr>
                  <a:t>2</a:t>
                </a:r>
                <a:endParaRPr kumimoji="0" lang="en-GB" sz="26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endParaRPr>
              </a:p>
            </p:txBody>
          </p:sp>
        </p:grpSp>
        <p:grpSp>
          <p:nvGrpSpPr>
            <p:cNvPr id="19" name="Group 18">
              <a:extLst>
                <a:ext uri="{FF2B5EF4-FFF2-40B4-BE49-F238E27FC236}">
                  <a16:creationId xmlns:a16="http://schemas.microsoft.com/office/drawing/2014/main" id="{ACBE043F-916F-383B-FD93-D137D9635E98}"/>
                </a:ext>
              </a:extLst>
            </p:cNvPr>
            <p:cNvGrpSpPr/>
            <p:nvPr/>
          </p:nvGrpSpPr>
          <p:grpSpPr>
            <a:xfrm>
              <a:off x="8885671" y="4524296"/>
              <a:ext cx="2646630" cy="1128466"/>
              <a:chOff x="7816132" y="2406537"/>
              <a:chExt cx="2646630" cy="1321851"/>
            </a:xfrm>
            <a:solidFill>
              <a:srgbClr val="0097C0"/>
            </a:solidFill>
          </p:grpSpPr>
          <p:sp>
            <p:nvSpPr>
              <p:cNvPr id="20" name="Rectangle: Rounded Corners 19">
                <a:extLst>
                  <a:ext uri="{FF2B5EF4-FFF2-40B4-BE49-F238E27FC236}">
                    <a16:creationId xmlns:a16="http://schemas.microsoft.com/office/drawing/2014/main" id="{59D7D377-8AC6-D777-14AB-32DE4EE961A3}"/>
                  </a:ext>
                </a:extLst>
              </p:cNvPr>
              <p:cNvSpPr/>
              <p:nvPr/>
            </p:nvSpPr>
            <p:spPr>
              <a:xfrm>
                <a:off x="7816132" y="2406537"/>
                <a:ext cx="2646630" cy="1321851"/>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b="1" dirty="0">
                    <a:solidFill>
                      <a:prstClr val="white"/>
                    </a:solidFill>
                    <a:latin typeface="Calibri" panose="020F0502020204030204"/>
                  </a:rPr>
                  <a:t>Analogue to digital</a:t>
                </a: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F27AD86D-3B32-2B24-6E45-1852DD1B8FD7}"/>
                  </a:ext>
                </a:extLst>
              </p:cNvPr>
              <p:cNvSpPr txBox="1"/>
              <p:nvPr/>
            </p:nvSpPr>
            <p:spPr>
              <a:xfrm>
                <a:off x="8882987" y="2482748"/>
                <a:ext cx="512920" cy="492443"/>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6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rPr>
                  <a:t>3</a:t>
                </a:r>
              </a:p>
            </p:txBody>
          </p:sp>
        </p:grpSp>
      </p:grpSp>
      <p:sp>
        <p:nvSpPr>
          <p:cNvPr id="26" name="TextBox 25">
            <a:extLst>
              <a:ext uri="{FF2B5EF4-FFF2-40B4-BE49-F238E27FC236}">
                <a16:creationId xmlns:a16="http://schemas.microsoft.com/office/drawing/2014/main" id="{6D5C8CA3-E1E7-F53D-D169-F93A5557153D}"/>
              </a:ext>
            </a:extLst>
          </p:cNvPr>
          <p:cNvSpPr txBox="1"/>
          <p:nvPr/>
        </p:nvSpPr>
        <p:spPr>
          <a:xfrm>
            <a:off x="389603" y="2444822"/>
            <a:ext cx="11699460" cy="338554"/>
          </a:xfrm>
          <a:prstGeom prst="rect">
            <a:avLst/>
          </a:prstGeom>
          <a:noFill/>
        </p:spPr>
        <p:txBody>
          <a:bodyPr wrap="square" lIns="91440" tIns="45720" rIns="91440" bIns="45720" anchor="t">
            <a:spAutoFit/>
          </a:bodyPr>
          <a:lstStyle/>
          <a:p>
            <a:r>
              <a:rPr lang="en-GB" sz="1600" dirty="0"/>
              <a:t>The </a:t>
            </a:r>
            <a:r>
              <a:rPr lang="en-GB" sz="1600" b="1" dirty="0"/>
              <a:t>WHAT</a:t>
            </a:r>
            <a:r>
              <a:rPr lang="en-GB" sz="1600" dirty="0"/>
              <a:t>: the goal for the health and care system is to build a health and social care system fit for the future</a:t>
            </a:r>
          </a:p>
        </p:txBody>
      </p:sp>
      <p:sp>
        <p:nvSpPr>
          <p:cNvPr id="27" name="TextBox 26">
            <a:extLst>
              <a:ext uri="{FF2B5EF4-FFF2-40B4-BE49-F238E27FC236}">
                <a16:creationId xmlns:a16="http://schemas.microsoft.com/office/drawing/2014/main" id="{0266458C-263E-85A1-CD20-C7F87A69D0B9}"/>
              </a:ext>
            </a:extLst>
          </p:cNvPr>
          <p:cNvSpPr txBox="1"/>
          <p:nvPr/>
        </p:nvSpPr>
        <p:spPr>
          <a:xfrm>
            <a:off x="443987" y="4432560"/>
            <a:ext cx="6094476" cy="338554"/>
          </a:xfrm>
          <a:prstGeom prst="rect">
            <a:avLst/>
          </a:prstGeom>
          <a:noFill/>
        </p:spPr>
        <p:txBody>
          <a:bodyPr wrap="square">
            <a:spAutoFit/>
          </a:bodyPr>
          <a:lstStyle/>
          <a:p>
            <a:r>
              <a:rPr lang="en-GB" sz="1600" dirty="0"/>
              <a:t>The </a:t>
            </a:r>
            <a:r>
              <a:rPr lang="en-GB" sz="1600" b="1" dirty="0"/>
              <a:t>HOW</a:t>
            </a:r>
            <a:r>
              <a:rPr lang="en-GB" sz="1600" dirty="0"/>
              <a:t>: reform shifts for the health and care system</a:t>
            </a:r>
          </a:p>
        </p:txBody>
      </p:sp>
    </p:spTree>
    <p:extLst>
      <p:ext uri="{BB962C8B-B14F-4D97-AF65-F5344CB8AC3E}">
        <p14:creationId xmlns:p14="http://schemas.microsoft.com/office/powerpoint/2010/main" val="2177907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25" name="Freeform 2">
            <a:extLst>
              <a:ext uri="{FF2B5EF4-FFF2-40B4-BE49-F238E27FC236}">
                <a16:creationId xmlns:a16="http://schemas.microsoft.com/office/drawing/2014/main" id="{600025BF-0E86-E115-2235-77BC6412D929}"/>
              </a:ext>
            </a:extLst>
          </p:cNvPr>
          <p:cNvSpPr/>
          <p:nvPr/>
        </p:nvSpPr>
        <p:spPr>
          <a:xfrm>
            <a:off x="0" y="-25279"/>
            <a:ext cx="12192000" cy="2141158"/>
          </a:xfrm>
          <a:custGeom>
            <a:avLst/>
            <a:gdLst/>
            <a:ahLst/>
            <a:cxnLst/>
            <a:rect l="l" t="t" r="r" b="b"/>
            <a:pathLst>
              <a:path w="11324333" h="2062480">
                <a:moveTo>
                  <a:pt x="0" y="0"/>
                </a:moveTo>
                <a:lnTo>
                  <a:pt x="11324332" y="0"/>
                </a:lnTo>
                <a:lnTo>
                  <a:pt x="11324332" y="2062480"/>
                </a:lnTo>
                <a:lnTo>
                  <a:pt x="0" y="2062480"/>
                </a:lnTo>
                <a:lnTo>
                  <a:pt x="0" y="0"/>
                </a:lnTo>
                <a:close/>
              </a:path>
            </a:pathLst>
          </a:custGeom>
          <a:blipFill>
            <a:blip r:embed="rId3"/>
            <a:stretch>
              <a:fillRect t="-184626" r="-28602" b="-185817"/>
            </a:stretch>
          </a:blipFill>
        </p:spPr>
        <p:txBody>
          <a:bodyPr/>
          <a:lstStyle/>
          <a:p>
            <a:endParaRPr lang="en-GB"/>
          </a:p>
        </p:txBody>
      </p:sp>
      <p:pic>
        <p:nvPicPr>
          <p:cNvPr id="26" name="Google Shape;862;g2e9db85867b_0_22">
            <a:extLst>
              <a:ext uri="{FF2B5EF4-FFF2-40B4-BE49-F238E27FC236}">
                <a16:creationId xmlns:a16="http://schemas.microsoft.com/office/drawing/2014/main" id="{70D55569-6B7A-BE79-7D60-5EF1BCE0B170}"/>
              </a:ext>
            </a:extLst>
          </p:cNvPr>
          <p:cNvPicPr preferRelativeResize="0"/>
          <p:nvPr/>
        </p:nvPicPr>
        <p:blipFill rotWithShape="1">
          <a:blip r:embed="rId4">
            <a:alphaModFix/>
          </a:blip>
          <a:srcRect/>
          <a:stretch/>
        </p:blipFill>
        <p:spPr>
          <a:xfrm>
            <a:off x="-47454" y="-28155"/>
            <a:ext cx="12239454" cy="2115878"/>
          </a:xfrm>
          <a:prstGeom prst="rect">
            <a:avLst/>
          </a:prstGeom>
          <a:noFill/>
          <a:ln>
            <a:noFill/>
          </a:ln>
        </p:spPr>
      </p:pic>
      <p:sp>
        <p:nvSpPr>
          <p:cNvPr id="863" name="Google Shape;863;g2e9db85867b_0_22"/>
          <p:cNvSpPr txBox="1">
            <a:spLocks noGrp="1"/>
          </p:cNvSpPr>
          <p:nvPr>
            <p:ph type="title"/>
          </p:nvPr>
        </p:nvSpPr>
        <p:spPr>
          <a:xfrm>
            <a:off x="906775" y="618413"/>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Wearables in Health and Care</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sp>
        <p:nvSpPr>
          <p:cNvPr id="2" name="TextBox 1">
            <a:extLst>
              <a:ext uri="{FF2B5EF4-FFF2-40B4-BE49-F238E27FC236}">
                <a16:creationId xmlns:a16="http://schemas.microsoft.com/office/drawing/2014/main" id="{9F3595D0-89ED-B1EB-72D4-925B82EC48E4}"/>
              </a:ext>
            </a:extLst>
          </p:cNvPr>
          <p:cNvSpPr txBox="1"/>
          <p:nvPr/>
        </p:nvSpPr>
        <p:spPr>
          <a:xfrm>
            <a:off x="490520" y="1514972"/>
            <a:ext cx="11695568" cy="14003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100" dirty="0">
              <a:cs typeface="Arial"/>
            </a:endParaRPr>
          </a:p>
          <a:p>
            <a:pPr marL="342900" indent="-342900">
              <a:buFont typeface="Arial,Sans-Serif"/>
              <a:buChar char="•"/>
            </a:pPr>
            <a:endParaRPr lang="en-US" sz="1600" dirty="0">
              <a:latin typeface="Lato" panose="020F0502020204030203" pitchFamily="34" charset="0"/>
              <a:ea typeface="Lato" panose="020F0502020204030203" pitchFamily="34" charset="0"/>
              <a:cs typeface="Lato" panose="020F0502020204030203" pitchFamily="34" charset="0"/>
            </a:endParaRPr>
          </a:p>
          <a:p>
            <a:endParaRPr lang="en-GB" sz="1600" b="1" dirty="0">
              <a:latin typeface="Lato"/>
              <a:ea typeface="Lato"/>
              <a:cs typeface="Lato"/>
            </a:endParaRPr>
          </a:p>
          <a:p>
            <a:r>
              <a:rPr lang="en-GB" sz="1600" b="1" dirty="0">
                <a:latin typeface="Lato"/>
                <a:ea typeface="Lato"/>
                <a:cs typeface="Lato"/>
              </a:rPr>
              <a:t>Opportunity: </a:t>
            </a:r>
            <a:r>
              <a:rPr lang="en-GB" sz="1600" dirty="0">
                <a:latin typeface="Lato"/>
                <a:ea typeface="Lato"/>
                <a:cs typeface="Lato"/>
              </a:rPr>
              <a:t>Wearables offer a unique ability to support the three health mission shifts.</a:t>
            </a:r>
            <a:endParaRPr lang="en-US" sz="1600">
              <a:latin typeface="Lato" panose="020F0502020204030203" pitchFamily="34" charset="0"/>
              <a:ea typeface="Lato" panose="020F0502020204030203" pitchFamily="34" charset="0"/>
              <a:cs typeface="Lato" panose="020F0502020204030203" pitchFamily="34" charset="0"/>
            </a:endParaRPr>
          </a:p>
          <a:p>
            <a:pPr marL="342900" indent="-342900">
              <a:buFont typeface="Arial,Sans-Serif"/>
              <a:buChar char="•"/>
            </a:pPr>
            <a:endParaRPr lang="en-GB" sz="1600" dirty="0">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4">
            <a:extLst>
              <a:ext uri="{FF2B5EF4-FFF2-40B4-BE49-F238E27FC236}">
                <a16:creationId xmlns:a16="http://schemas.microsoft.com/office/drawing/2014/main" id="{B025180F-3F27-07FD-F9BE-BB762F015988}"/>
              </a:ext>
            </a:extLst>
          </p:cNvPr>
          <p:cNvSpPr>
            <a:spLocks noGrp="1"/>
          </p:cNvSpPr>
          <p:nvPr>
            <p:ph type="sldNum" sz="quarter" idx="12"/>
          </p:nvPr>
        </p:nvSpPr>
        <p:spPr>
          <a:xfrm>
            <a:off x="11044381" y="6356350"/>
            <a:ext cx="759691" cy="365125"/>
          </a:xfrm>
        </p:spPr>
        <p:txBody>
          <a:bodyPr/>
          <a:lstStyle/>
          <a:p>
            <a:fld id="{06A44ADC-FBC0-4698-B0EC-1AD4A4060383}" type="slidenum">
              <a:rPr lang="en-GB" smtClean="0"/>
              <a:t>6</a:t>
            </a:fld>
            <a:endParaRPr lang="en-GB"/>
          </a:p>
        </p:txBody>
      </p:sp>
      <p:sp>
        <p:nvSpPr>
          <p:cNvPr id="5" name="TextBox 4">
            <a:extLst>
              <a:ext uri="{FF2B5EF4-FFF2-40B4-BE49-F238E27FC236}">
                <a16:creationId xmlns:a16="http://schemas.microsoft.com/office/drawing/2014/main" id="{AE02370E-5BF0-CA82-5B8A-7F7E1A4EDB06}"/>
              </a:ext>
            </a:extLst>
          </p:cNvPr>
          <p:cNvSpPr txBox="1"/>
          <p:nvPr/>
        </p:nvSpPr>
        <p:spPr>
          <a:xfrm>
            <a:off x="8191500" y="584624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cs typeface="Arial"/>
              </a:rPr>
              <a:t>.</a:t>
            </a:r>
            <a:r>
              <a:rPr lang="en-US" sz="1600" dirty="0">
                <a:cs typeface="Arial"/>
              </a:rPr>
              <a:t>​</a:t>
            </a:r>
            <a:endParaRPr lang="en-US" dirty="0"/>
          </a:p>
        </p:txBody>
      </p:sp>
      <p:grpSp>
        <p:nvGrpSpPr>
          <p:cNvPr id="24" name="Group 23">
            <a:extLst>
              <a:ext uri="{FF2B5EF4-FFF2-40B4-BE49-F238E27FC236}">
                <a16:creationId xmlns:a16="http://schemas.microsoft.com/office/drawing/2014/main" id="{DF97775A-9129-B10B-B9BF-07D21C21620F}"/>
              </a:ext>
            </a:extLst>
          </p:cNvPr>
          <p:cNvGrpSpPr/>
          <p:nvPr/>
        </p:nvGrpSpPr>
        <p:grpSpPr>
          <a:xfrm>
            <a:off x="293021" y="3128346"/>
            <a:ext cx="11511051" cy="2634886"/>
            <a:chOff x="340474" y="3023913"/>
            <a:chExt cx="11511051" cy="2634886"/>
          </a:xfrm>
        </p:grpSpPr>
        <p:grpSp>
          <p:nvGrpSpPr>
            <p:cNvPr id="6" name="Group 5">
              <a:extLst>
                <a:ext uri="{FF2B5EF4-FFF2-40B4-BE49-F238E27FC236}">
                  <a16:creationId xmlns:a16="http://schemas.microsoft.com/office/drawing/2014/main" id="{DD31C66D-C54E-788B-906C-7B5CAF21474F}"/>
                </a:ext>
              </a:extLst>
            </p:cNvPr>
            <p:cNvGrpSpPr/>
            <p:nvPr/>
          </p:nvGrpSpPr>
          <p:grpSpPr>
            <a:xfrm>
              <a:off x="340474" y="3023913"/>
              <a:ext cx="11511051" cy="1347567"/>
              <a:chOff x="338916" y="4408559"/>
              <a:chExt cx="11511051" cy="1347567"/>
            </a:xfrm>
          </p:grpSpPr>
          <p:sp>
            <p:nvSpPr>
              <p:cNvPr id="7" name="Rectangle: Rounded Corners 6">
                <a:extLst>
                  <a:ext uri="{FF2B5EF4-FFF2-40B4-BE49-F238E27FC236}">
                    <a16:creationId xmlns:a16="http://schemas.microsoft.com/office/drawing/2014/main" id="{9B555D19-9A35-281F-A13C-12CE190E0FF8}"/>
                  </a:ext>
                </a:extLst>
              </p:cNvPr>
              <p:cNvSpPr/>
              <p:nvPr/>
            </p:nvSpPr>
            <p:spPr>
              <a:xfrm>
                <a:off x="338916" y="4434274"/>
                <a:ext cx="11511051" cy="1321852"/>
              </a:xfrm>
              <a:prstGeom prst="roundRect">
                <a:avLst/>
              </a:prstGeom>
              <a:solidFill>
                <a:srgbClr val="0097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endParaRPr>
              </a:p>
            </p:txBody>
          </p:sp>
          <p:sp>
            <p:nvSpPr>
              <p:cNvPr id="8" name="Rectangle: Rounded Corners 7">
                <a:extLst>
                  <a:ext uri="{FF2B5EF4-FFF2-40B4-BE49-F238E27FC236}">
                    <a16:creationId xmlns:a16="http://schemas.microsoft.com/office/drawing/2014/main" id="{A4AE9974-EE55-DA37-D79A-0A3D651FD9DA}"/>
                  </a:ext>
                </a:extLst>
              </p:cNvPr>
              <p:cNvSpPr/>
              <p:nvPr/>
            </p:nvSpPr>
            <p:spPr>
              <a:xfrm>
                <a:off x="338916" y="4408559"/>
                <a:ext cx="1513458" cy="1347567"/>
              </a:xfrm>
              <a:prstGeom prst="roundRect">
                <a:avLst/>
              </a:prstGeom>
              <a:solidFill>
                <a:srgbClr val="009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prstClr val="white"/>
                    </a:solidFill>
                    <a:latin typeface="Calibri" panose="020F0502020204030204"/>
                  </a:rPr>
                  <a:t>Shifts</a:t>
                </a:r>
                <a:endParaRPr kumimoji="0" lang="en-GB"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F948E7E9-2C52-BB0C-EAA5-6EF53C883AB3}"/>
                  </a:ext>
                </a:extLst>
              </p:cNvPr>
              <p:cNvGrpSpPr/>
              <p:nvPr/>
            </p:nvGrpSpPr>
            <p:grpSpPr>
              <a:xfrm>
                <a:off x="2356423" y="4534588"/>
                <a:ext cx="2646629" cy="1128467"/>
                <a:chOff x="4769388" y="1081292"/>
                <a:chExt cx="2646629" cy="1321852"/>
              </a:xfrm>
              <a:solidFill>
                <a:srgbClr val="0097C0"/>
              </a:solidFill>
            </p:grpSpPr>
            <p:sp>
              <p:nvSpPr>
                <p:cNvPr id="16" name="Rectangle: Rounded Corners 15">
                  <a:extLst>
                    <a:ext uri="{FF2B5EF4-FFF2-40B4-BE49-F238E27FC236}">
                      <a16:creationId xmlns:a16="http://schemas.microsoft.com/office/drawing/2014/main" id="{C085F45C-B211-267D-781F-C354FC85F121}"/>
                    </a:ext>
                  </a:extLst>
                </p:cNvPr>
                <p:cNvSpPr/>
                <p:nvPr/>
              </p:nvSpPr>
              <p:spPr>
                <a:xfrm>
                  <a:off x="4769388" y="1081292"/>
                  <a:ext cx="2646629" cy="1321852"/>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Hospital to home</a:t>
                  </a: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1E1EA66-EFFA-7852-06F1-95C3F5714452}"/>
                    </a:ext>
                  </a:extLst>
                </p:cNvPr>
                <p:cNvSpPr txBox="1"/>
                <p:nvPr/>
              </p:nvSpPr>
              <p:spPr>
                <a:xfrm>
                  <a:off x="5889764" y="1159139"/>
                  <a:ext cx="377026" cy="49244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600" b="1" dirty="0">
                      <a:solidFill>
                        <a:prstClr val="white"/>
                      </a:solidFill>
                      <a:latin typeface="Aptos Black" panose="020F0502020204030204" pitchFamily="34" charset="0"/>
                    </a:rPr>
                    <a:t>1</a:t>
                  </a:r>
                  <a:endParaRPr kumimoji="0" lang="en-GB" sz="26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endParaRPr>
                </a:p>
              </p:txBody>
            </p:sp>
          </p:grpSp>
          <p:grpSp>
            <p:nvGrpSpPr>
              <p:cNvPr id="10" name="Group 9">
                <a:extLst>
                  <a:ext uri="{FF2B5EF4-FFF2-40B4-BE49-F238E27FC236}">
                    <a16:creationId xmlns:a16="http://schemas.microsoft.com/office/drawing/2014/main" id="{351509E9-0DFF-E2A4-C585-15E1F10B970F}"/>
                  </a:ext>
                </a:extLst>
              </p:cNvPr>
              <p:cNvGrpSpPr/>
              <p:nvPr/>
            </p:nvGrpSpPr>
            <p:grpSpPr>
              <a:xfrm>
                <a:off x="5697244" y="4524295"/>
                <a:ext cx="2646630" cy="1128466"/>
                <a:chOff x="7816132" y="1068772"/>
                <a:chExt cx="2646630" cy="1321851"/>
              </a:xfrm>
            </p:grpSpPr>
            <p:sp>
              <p:nvSpPr>
                <p:cNvPr id="14" name="Rectangle: Rounded Corners 13">
                  <a:extLst>
                    <a:ext uri="{FF2B5EF4-FFF2-40B4-BE49-F238E27FC236}">
                      <a16:creationId xmlns:a16="http://schemas.microsoft.com/office/drawing/2014/main" id="{F445387C-C1DB-4BAD-DC8A-55488A494252}"/>
                    </a:ext>
                  </a:extLst>
                </p:cNvPr>
                <p:cNvSpPr/>
                <p:nvPr/>
              </p:nvSpPr>
              <p:spPr>
                <a:xfrm>
                  <a:off x="7816132" y="1068772"/>
                  <a:ext cx="2646630" cy="1321851"/>
                </a:xfrm>
                <a:prstGeom prst="roundRect">
                  <a:avLst/>
                </a:prstGeom>
                <a:solidFill>
                  <a:srgbClr val="009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noProof="0" dirty="0">
                      <a:ln>
                        <a:noFill/>
                      </a:ln>
                      <a:solidFill>
                        <a:prstClr val="white"/>
                      </a:solidFill>
                      <a:effectLst/>
                      <a:uLnTx/>
                      <a:uFillTx/>
                      <a:latin typeface="Calibri" panose="020F0502020204030204"/>
                      <a:ea typeface="Times New Roman" panose="02020603050405020304" pitchFamily="18" charset="0"/>
                      <a:cs typeface="+mn-cs"/>
                    </a:rPr>
                    <a:t>Treatment to prevention</a:t>
                  </a: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E6B10D7-E2A0-BFBF-52CB-1DE3D8C13971}"/>
                    </a:ext>
                  </a:extLst>
                </p:cNvPr>
                <p:cNvSpPr txBox="1"/>
                <p:nvPr/>
              </p:nvSpPr>
              <p:spPr>
                <a:xfrm>
                  <a:off x="8965361" y="1144994"/>
                  <a:ext cx="348172"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600" b="1" dirty="0">
                      <a:solidFill>
                        <a:prstClr val="white"/>
                      </a:solidFill>
                      <a:latin typeface="Aptos Black" panose="020F0502020204030204" pitchFamily="34" charset="0"/>
                    </a:rPr>
                    <a:t>2</a:t>
                  </a:r>
                  <a:endParaRPr kumimoji="0" lang="en-GB" sz="26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endParaRPr>
                </a:p>
              </p:txBody>
            </p:sp>
          </p:grpSp>
          <p:grpSp>
            <p:nvGrpSpPr>
              <p:cNvPr id="11" name="Group 10">
                <a:extLst>
                  <a:ext uri="{FF2B5EF4-FFF2-40B4-BE49-F238E27FC236}">
                    <a16:creationId xmlns:a16="http://schemas.microsoft.com/office/drawing/2014/main" id="{CCCBBDBE-31FF-2C30-B8E4-DB03D199FF6E}"/>
                  </a:ext>
                </a:extLst>
              </p:cNvPr>
              <p:cNvGrpSpPr/>
              <p:nvPr/>
            </p:nvGrpSpPr>
            <p:grpSpPr>
              <a:xfrm>
                <a:off x="8885671" y="4524296"/>
                <a:ext cx="2646630" cy="1128466"/>
                <a:chOff x="7816132" y="2406537"/>
                <a:chExt cx="2646630" cy="1321851"/>
              </a:xfrm>
              <a:solidFill>
                <a:srgbClr val="0097C0"/>
              </a:solidFill>
            </p:grpSpPr>
            <p:sp>
              <p:nvSpPr>
                <p:cNvPr id="12" name="Rectangle: Rounded Corners 11">
                  <a:extLst>
                    <a:ext uri="{FF2B5EF4-FFF2-40B4-BE49-F238E27FC236}">
                      <a16:creationId xmlns:a16="http://schemas.microsoft.com/office/drawing/2014/main" id="{93124C46-B99F-E4A0-A426-BAD45D7E0038}"/>
                    </a:ext>
                  </a:extLst>
                </p:cNvPr>
                <p:cNvSpPr/>
                <p:nvPr/>
              </p:nvSpPr>
              <p:spPr>
                <a:xfrm>
                  <a:off x="7816132" y="2406537"/>
                  <a:ext cx="2646630" cy="1321851"/>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b="1" dirty="0">
                      <a:solidFill>
                        <a:prstClr val="white"/>
                      </a:solidFill>
                      <a:latin typeface="Calibri" panose="020F0502020204030204"/>
                    </a:rPr>
                    <a:t>Analogue to digital</a:t>
                  </a:r>
                  <a:endParaRPr kumimoji="0" lang="en-GB" sz="15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C8EE702-1152-1D3C-CF39-A3CD16AA0EBC}"/>
                    </a:ext>
                  </a:extLst>
                </p:cNvPr>
                <p:cNvSpPr txBox="1"/>
                <p:nvPr/>
              </p:nvSpPr>
              <p:spPr>
                <a:xfrm>
                  <a:off x="8882987" y="2482748"/>
                  <a:ext cx="512920" cy="492443"/>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600" b="1" i="0" u="none" strike="noStrike" kern="1200" cap="none" spc="0" normalizeH="0" baseline="0" noProof="0" dirty="0">
                      <a:ln>
                        <a:noFill/>
                      </a:ln>
                      <a:solidFill>
                        <a:prstClr val="white"/>
                      </a:solidFill>
                      <a:effectLst/>
                      <a:uLnTx/>
                      <a:uFillTx/>
                      <a:latin typeface="Aptos Black" panose="020F0502020204030204" pitchFamily="34" charset="0"/>
                      <a:ea typeface="+mn-ea"/>
                      <a:cs typeface="+mn-cs"/>
                    </a:rPr>
                    <a:t>3</a:t>
                  </a:r>
                </a:p>
              </p:txBody>
            </p:sp>
          </p:grpSp>
        </p:grpSp>
        <p:sp>
          <p:nvSpPr>
            <p:cNvPr id="18" name="Rectangle: Rounded Corners 17">
              <a:extLst>
                <a:ext uri="{FF2B5EF4-FFF2-40B4-BE49-F238E27FC236}">
                  <a16:creationId xmlns:a16="http://schemas.microsoft.com/office/drawing/2014/main" id="{2C0FF786-1154-BB28-C0AB-A6D25021C288}"/>
                </a:ext>
              </a:extLst>
            </p:cNvPr>
            <p:cNvSpPr/>
            <p:nvPr/>
          </p:nvSpPr>
          <p:spPr>
            <a:xfrm>
              <a:off x="2357981" y="4801552"/>
              <a:ext cx="2646629" cy="702264"/>
            </a:xfrm>
            <a:prstGeom prst="roundRect">
              <a:avLst/>
            </a:prstGeom>
            <a:solidFill>
              <a:srgbClr val="0097C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400" dirty="0"/>
                <a:t>Enable remote monitoring and care delivery</a:t>
              </a:r>
              <a:endParaRPr lang="en-US" dirty="0">
                <a:cs typeface="Arial"/>
              </a:endParaRPr>
            </a:p>
          </p:txBody>
        </p:sp>
        <p:sp>
          <p:nvSpPr>
            <p:cNvPr id="19" name="Rectangle: Rounded Corners 18">
              <a:extLst>
                <a:ext uri="{FF2B5EF4-FFF2-40B4-BE49-F238E27FC236}">
                  <a16:creationId xmlns:a16="http://schemas.microsoft.com/office/drawing/2014/main" id="{02F642AE-A5EE-DC15-70C7-9FCE188E9403}"/>
                </a:ext>
              </a:extLst>
            </p:cNvPr>
            <p:cNvSpPr/>
            <p:nvPr/>
          </p:nvSpPr>
          <p:spPr>
            <a:xfrm>
              <a:off x="5698803" y="4814467"/>
              <a:ext cx="2556223" cy="844332"/>
            </a:xfrm>
            <a:prstGeom prst="roundRect">
              <a:avLst/>
            </a:prstGeom>
            <a:solidFill>
              <a:srgbClr val="009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cs typeface="Arial"/>
                </a:rPr>
                <a:t>Detect early warning signs and encourage healthy behaviours</a:t>
              </a:r>
              <a:endParaRPr lang="en-US" sz="1400" dirty="0"/>
            </a:p>
          </p:txBody>
        </p:sp>
        <p:sp>
          <p:nvSpPr>
            <p:cNvPr id="20" name="Rectangle: Rounded Corners 19">
              <a:extLst>
                <a:ext uri="{FF2B5EF4-FFF2-40B4-BE49-F238E27FC236}">
                  <a16:creationId xmlns:a16="http://schemas.microsoft.com/office/drawing/2014/main" id="{F163C8E4-81F4-21D3-FF86-A9B665ACF459}"/>
                </a:ext>
              </a:extLst>
            </p:cNvPr>
            <p:cNvSpPr/>
            <p:nvPr/>
          </p:nvSpPr>
          <p:spPr>
            <a:xfrm>
              <a:off x="8887229" y="4812596"/>
              <a:ext cx="2594969" cy="818501"/>
            </a:xfrm>
            <a:prstGeom prst="roundRect">
              <a:avLst/>
            </a:prstGeom>
            <a:solidFill>
              <a:srgbClr val="009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cs typeface="Arial"/>
                </a:rPr>
                <a:t>Integrate real-time data for proactive care</a:t>
              </a:r>
              <a:endParaRPr lang="en-US" sz="1400" dirty="0"/>
            </a:p>
          </p:txBody>
        </p:sp>
        <p:cxnSp>
          <p:nvCxnSpPr>
            <p:cNvPr id="21" name="Straight Arrow Connector 20">
              <a:extLst>
                <a:ext uri="{FF2B5EF4-FFF2-40B4-BE49-F238E27FC236}">
                  <a16:creationId xmlns:a16="http://schemas.microsoft.com/office/drawing/2014/main" id="{BF5DF012-1047-690C-A76B-D99FD7F19897}"/>
                </a:ext>
              </a:extLst>
            </p:cNvPr>
            <p:cNvCxnSpPr/>
            <p:nvPr/>
          </p:nvCxnSpPr>
          <p:spPr>
            <a:xfrm>
              <a:off x="3666870" y="4442336"/>
              <a:ext cx="0" cy="3463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20D41D-7196-7FB8-B309-EE6B673F9841}"/>
                </a:ext>
              </a:extLst>
            </p:cNvPr>
            <p:cNvCxnSpPr/>
            <p:nvPr/>
          </p:nvCxnSpPr>
          <p:spPr>
            <a:xfrm>
              <a:off x="7022117" y="4442334"/>
              <a:ext cx="0" cy="3463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0E9569DD-A142-0281-9455-B722D4D8A23C}"/>
              </a:ext>
            </a:extLst>
          </p:cNvPr>
          <p:cNvCxnSpPr/>
          <p:nvPr/>
        </p:nvCxnSpPr>
        <p:spPr>
          <a:xfrm>
            <a:off x="10161169" y="4537491"/>
            <a:ext cx="0" cy="3463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51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a:extLst>
            <a:ext uri="{FF2B5EF4-FFF2-40B4-BE49-F238E27FC236}">
              <a16:creationId xmlns:a16="http://schemas.microsoft.com/office/drawing/2014/main" id="{E00C87AC-CE7C-FA49-1A86-31949F50D988}"/>
            </a:ext>
          </a:extLst>
        </p:cNvPr>
        <p:cNvGrpSpPr/>
        <p:nvPr/>
      </p:nvGrpSpPr>
      <p:grpSpPr>
        <a:xfrm>
          <a:off x="0" y="0"/>
          <a:ext cx="0" cy="0"/>
          <a:chOff x="0" y="0"/>
          <a:chExt cx="0" cy="0"/>
        </a:xfrm>
      </p:grpSpPr>
      <p:sp>
        <p:nvSpPr>
          <p:cNvPr id="25" name="Freeform 2">
            <a:extLst>
              <a:ext uri="{FF2B5EF4-FFF2-40B4-BE49-F238E27FC236}">
                <a16:creationId xmlns:a16="http://schemas.microsoft.com/office/drawing/2014/main" id="{DBD69433-928B-5EC5-A376-EAB03F1CDFBD}"/>
              </a:ext>
            </a:extLst>
          </p:cNvPr>
          <p:cNvSpPr/>
          <p:nvPr/>
        </p:nvSpPr>
        <p:spPr>
          <a:xfrm>
            <a:off x="0" y="-25279"/>
            <a:ext cx="12192000" cy="2141158"/>
          </a:xfrm>
          <a:custGeom>
            <a:avLst/>
            <a:gdLst/>
            <a:ahLst/>
            <a:cxnLst/>
            <a:rect l="l" t="t" r="r" b="b"/>
            <a:pathLst>
              <a:path w="11324333" h="2062480">
                <a:moveTo>
                  <a:pt x="0" y="0"/>
                </a:moveTo>
                <a:lnTo>
                  <a:pt x="11324332" y="0"/>
                </a:lnTo>
                <a:lnTo>
                  <a:pt x="11324332" y="2062480"/>
                </a:lnTo>
                <a:lnTo>
                  <a:pt x="0" y="2062480"/>
                </a:lnTo>
                <a:lnTo>
                  <a:pt x="0" y="0"/>
                </a:lnTo>
                <a:close/>
              </a:path>
            </a:pathLst>
          </a:custGeom>
          <a:blipFill>
            <a:blip r:embed="rId3"/>
            <a:stretch>
              <a:fillRect t="-184626" r="-28602" b="-185817"/>
            </a:stretch>
          </a:blipFill>
        </p:spPr>
        <p:txBody>
          <a:bodyPr/>
          <a:lstStyle/>
          <a:p>
            <a:endParaRPr lang="en-GB"/>
          </a:p>
        </p:txBody>
      </p:sp>
      <p:pic>
        <p:nvPicPr>
          <p:cNvPr id="26" name="Google Shape;862;g2e9db85867b_0_22">
            <a:extLst>
              <a:ext uri="{FF2B5EF4-FFF2-40B4-BE49-F238E27FC236}">
                <a16:creationId xmlns:a16="http://schemas.microsoft.com/office/drawing/2014/main" id="{BB5E4435-515A-7AF0-4B9A-79D992D9F44F}"/>
              </a:ext>
            </a:extLst>
          </p:cNvPr>
          <p:cNvPicPr preferRelativeResize="0"/>
          <p:nvPr/>
        </p:nvPicPr>
        <p:blipFill rotWithShape="1">
          <a:blip r:embed="rId4">
            <a:alphaModFix/>
          </a:blip>
          <a:srcRect/>
          <a:stretch/>
        </p:blipFill>
        <p:spPr>
          <a:xfrm>
            <a:off x="-47454" y="-28155"/>
            <a:ext cx="12239454" cy="2115878"/>
          </a:xfrm>
          <a:prstGeom prst="rect">
            <a:avLst/>
          </a:prstGeom>
          <a:noFill/>
          <a:ln>
            <a:noFill/>
          </a:ln>
        </p:spPr>
      </p:pic>
      <p:sp>
        <p:nvSpPr>
          <p:cNvPr id="863" name="Google Shape;863;g2e9db85867b_0_22">
            <a:extLst>
              <a:ext uri="{FF2B5EF4-FFF2-40B4-BE49-F238E27FC236}">
                <a16:creationId xmlns:a16="http://schemas.microsoft.com/office/drawing/2014/main" id="{63A66073-56A0-23E9-AA3C-4AA58557D317}"/>
              </a:ext>
            </a:extLst>
          </p:cNvPr>
          <p:cNvSpPr txBox="1">
            <a:spLocks noGrp="1"/>
          </p:cNvSpPr>
          <p:nvPr>
            <p:ph type="title"/>
          </p:nvPr>
        </p:nvSpPr>
        <p:spPr>
          <a:xfrm>
            <a:off x="906775" y="618413"/>
            <a:ext cx="11101200" cy="981600"/>
          </a:xfrm>
          <a:prstGeom prst="rect">
            <a:avLst/>
          </a:prstGeom>
          <a:noFill/>
          <a:ln>
            <a:noFill/>
          </a:ln>
        </p:spPr>
        <p:txBody>
          <a:bodyPr spcFirstLastPara="1" wrap="square" lIns="91425" tIns="45700" rIns="91425" bIns="45700" anchor="t" anchorCtr="0">
            <a:noAutofit/>
          </a:bodyPr>
          <a:lstStyle/>
          <a:p>
            <a:r>
              <a:rPr lang="en-GB" dirty="0">
                <a:solidFill>
                  <a:schemeClr val="lt1"/>
                </a:solidFill>
                <a:latin typeface="Lato"/>
                <a:ea typeface="Lato"/>
                <a:cs typeface="Lato"/>
              </a:rPr>
              <a:t>Areas of potential impact  for </a:t>
            </a:r>
            <a:r>
              <a:rPr lang="en-GB">
                <a:solidFill>
                  <a:schemeClr val="lt1"/>
                </a:solidFill>
                <a:latin typeface="Lato"/>
                <a:ea typeface="Lato"/>
                <a:cs typeface="Lato"/>
              </a:rPr>
              <a:t>wearables</a:t>
            </a:r>
            <a:endParaRPr lang="en-GB" dirty="0">
              <a:solidFill>
                <a:schemeClr val="lt1"/>
              </a:solidFill>
              <a:latin typeface="Lato"/>
              <a:ea typeface="Lato"/>
              <a:cs typeface="Lato"/>
            </a:endParaRPr>
          </a:p>
        </p:txBody>
      </p:sp>
      <p:cxnSp>
        <p:nvCxnSpPr>
          <p:cNvPr id="864" name="Google Shape;864;g2e9db85867b_0_22">
            <a:extLst>
              <a:ext uri="{FF2B5EF4-FFF2-40B4-BE49-F238E27FC236}">
                <a16:creationId xmlns:a16="http://schemas.microsoft.com/office/drawing/2014/main" id="{07B97D60-2B72-918D-962E-48BDD30C2590}"/>
              </a:ext>
            </a:extLst>
          </p:cNvPr>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sp>
        <p:nvSpPr>
          <p:cNvPr id="4" name="Slide Number Placeholder 4">
            <a:extLst>
              <a:ext uri="{FF2B5EF4-FFF2-40B4-BE49-F238E27FC236}">
                <a16:creationId xmlns:a16="http://schemas.microsoft.com/office/drawing/2014/main" id="{7D737FD2-E2CF-A55D-F4BA-3FC854E3B47C}"/>
              </a:ext>
            </a:extLst>
          </p:cNvPr>
          <p:cNvSpPr>
            <a:spLocks noGrp="1"/>
          </p:cNvSpPr>
          <p:nvPr>
            <p:ph type="sldNum" sz="quarter" idx="12"/>
          </p:nvPr>
        </p:nvSpPr>
        <p:spPr>
          <a:xfrm>
            <a:off x="11044381" y="6356350"/>
            <a:ext cx="759691" cy="365125"/>
          </a:xfrm>
        </p:spPr>
        <p:txBody>
          <a:bodyPr/>
          <a:lstStyle/>
          <a:p>
            <a:fld id="{06A44ADC-FBC0-4698-B0EC-1AD4A4060383}" type="slidenum">
              <a:rPr lang="en-GB" smtClean="0"/>
              <a:t>7</a:t>
            </a:fld>
            <a:endParaRPr lang="en-GB"/>
          </a:p>
        </p:txBody>
      </p:sp>
      <p:sp>
        <p:nvSpPr>
          <p:cNvPr id="5" name="TextBox 4">
            <a:extLst>
              <a:ext uri="{FF2B5EF4-FFF2-40B4-BE49-F238E27FC236}">
                <a16:creationId xmlns:a16="http://schemas.microsoft.com/office/drawing/2014/main" id="{025E43EA-DCD0-3961-D8C7-04219DD9BEE5}"/>
              </a:ext>
            </a:extLst>
          </p:cNvPr>
          <p:cNvSpPr txBox="1"/>
          <p:nvPr/>
        </p:nvSpPr>
        <p:spPr>
          <a:xfrm>
            <a:off x="8191500" y="584624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dirty="0">
                <a:cs typeface="Arial"/>
              </a:rPr>
              <a:t>.</a:t>
            </a:r>
            <a:r>
              <a:rPr lang="en-US" sz="1600" dirty="0">
                <a:cs typeface="Arial"/>
              </a:rPr>
              <a:t>​</a:t>
            </a:r>
            <a:endParaRPr lang="en-US" dirty="0"/>
          </a:p>
        </p:txBody>
      </p:sp>
      <p:pic>
        <p:nvPicPr>
          <p:cNvPr id="6" name="Picture 5" descr="A close-up of a text&#10;&#10;AI-generated content may be incorrect.">
            <a:extLst>
              <a:ext uri="{FF2B5EF4-FFF2-40B4-BE49-F238E27FC236}">
                <a16:creationId xmlns:a16="http://schemas.microsoft.com/office/drawing/2014/main" id="{CE099879-7706-CC54-32CC-C8A312A88961}"/>
              </a:ext>
            </a:extLst>
          </p:cNvPr>
          <p:cNvPicPr>
            <a:picLocks noChangeAspect="1"/>
          </p:cNvPicPr>
          <p:nvPr/>
        </p:nvPicPr>
        <p:blipFill>
          <a:blip r:embed="rId5"/>
          <a:stretch>
            <a:fillRect/>
          </a:stretch>
        </p:blipFill>
        <p:spPr>
          <a:xfrm>
            <a:off x="324070" y="2136374"/>
            <a:ext cx="8653518" cy="3881529"/>
          </a:xfrm>
          <a:prstGeom prst="rect">
            <a:avLst/>
          </a:prstGeom>
        </p:spPr>
      </p:pic>
      <p:sp>
        <p:nvSpPr>
          <p:cNvPr id="8" name="TextBox 7">
            <a:extLst>
              <a:ext uri="{FF2B5EF4-FFF2-40B4-BE49-F238E27FC236}">
                <a16:creationId xmlns:a16="http://schemas.microsoft.com/office/drawing/2014/main" id="{3DD353C4-4DEA-3C5D-6883-E8E39A8752DB}"/>
              </a:ext>
            </a:extLst>
          </p:cNvPr>
          <p:cNvSpPr txBox="1"/>
          <p:nvPr/>
        </p:nvSpPr>
        <p:spPr>
          <a:xfrm>
            <a:off x="9449737" y="2458995"/>
            <a:ext cx="2150373" cy="3555012"/>
          </a:xfrm>
          <a:prstGeom prst="rect">
            <a:avLst/>
          </a:prstGeom>
          <a:noFill/>
        </p:spPr>
        <p:txBody>
          <a:bodyPr wrap="square" lIns="91440" tIns="45720" rIns="91440" bIns="45720" rtlCol="0" anchor="t">
            <a:spAutoFit/>
          </a:bodyPr>
          <a:lstStyle/>
          <a:p>
            <a:pPr>
              <a:lnSpc>
                <a:spcPct val="107000"/>
              </a:lnSpc>
              <a:spcAft>
                <a:spcPts val="800"/>
              </a:spcAft>
            </a:pPr>
            <a:r>
              <a:rPr lang="en-GB" b="1" dirty="0">
                <a:solidFill>
                  <a:srgbClr val="0070C0"/>
                </a:solidFill>
                <a:latin typeface="Lato"/>
                <a:ea typeface="Lato"/>
                <a:cs typeface="Lato"/>
              </a:rPr>
              <a:t>Key Considerations</a:t>
            </a:r>
          </a:p>
          <a:p>
            <a:pPr>
              <a:lnSpc>
                <a:spcPct val="107000"/>
              </a:lnSpc>
              <a:spcAft>
                <a:spcPts val="800"/>
              </a:spcAft>
            </a:pPr>
            <a:endParaRPr lang="en-GB" dirty="0">
              <a:latin typeface="Lato"/>
              <a:ea typeface="Lato"/>
              <a:cs typeface="Lato"/>
            </a:endParaRPr>
          </a:p>
          <a:p>
            <a:r>
              <a:rPr lang="en-GB" dirty="0">
                <a:ea typeface="Lato"/>
              </a:rPr>
              <a:t>•</a:t>
            </a:r>
            <a:r>
              <a:rPr lang="en-GB" b="1" dirty="0">
                <a:ea typeface="Lato"/>
              </a:rPr>
              <a:t>Regulation</a:t>
            </a:r>
            <a:r>
              <a:rPr lang="en-GB" dirty="0">
                <a:ea typeface="Lato"/>
              </a:rPr>
              <a:t>: Ensuring wearables meet safety, efficacy, and usability standards.</a:t>
            </a:r>
            <a:endParaRPr lang="en-GB"/>
          </a:p>
          <a:p>
            <a:endParaRPr lang="en-GB" dirty="0">
              <a:ea typeface="Lato"/>
            </a:endParaRPr>
          </a:p>
          <a:p>
            <a:endParaRPr lang="en-GB" dirty="0">
              <a:ea typeface="Lato"/>
            </a:endParaRPr>
          </a:p>
          <a:p>
            <a:r>
              <a:rPr lang="en-GB" dirty="0">
                <a:ea typeface="Lato"/>
              </a:rPr>
              <a:t>•</a:t>
            </a:r>
            <a:r>
              <a:rPr lang="en-GB" b="1" dirty="0">
                <a:ea typeface="Lato"/>
              </a:rPr>
              <a:t>Data Integration</a:t>
            </a:r>
            <a:r>
              <a:rPr lang="en-GB" dirty="0">
                <a:ea typeface="Lato"/>
              </a:rPr>
              <a:t>: Linking patient-generated data with NHS systems for effective clinician use.</a:t>
            </a:r>
            <a:endParaRPr lang="en-GB"/>
          </a:p>
          <a:p>
            <a:endParaRPr lang="en-GB" dirty="0">
              <a:ea typeface="Lato"/>
            </a:endParaRPr>
          </a:p>
          <a:p>
            <a:pPr>
              <a:lnSpc>
                <a:spcPct val="107000"/>
              </a:lnSpc>
              <a:spcAft>
                <a:spcPts val="800"/>
              </a:spcAft>
            </a:pPr>
            <a:endParaRPr lang="en-GB" dirty="0">
              <a:latin typeface="Lato"/>
              <a:ea typeface="Lato"/>
              <a:cs typeface="Lato"/>
            </a:endParaRPr>
          </a:p>
        </p:txBody>
      </p:sp>
    </p:spTree>
    <p:extLst>
      <p:ext uri="{BB962C8B-B14F-4D97-AF65-F5344CB8AC3E}">
        <p14:creationId xmlns:p14="http://schemas.microsoft.com/office/powerpoint/2010/main" val="2214827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4" name="Freeform 4">
            <a:extLst>
              <a:ext uri="{FF2B5EF4-FFF2-40B4-BE49-F238E27FC236}">
                <a16:creationId xmlns:a16="http://schemas.microsoft.com/office/drawing/2014/main" id="{41F5E7AD-379F-D433-EC1F-33B5035D959F}"/>
              </a:ext>
            </a:extLst>
          </p:cNvPr>
          <p:cNvSpPr/>
          <p:nvPr/>
        </p:nvSpPr>
        <p:spPr>
          <a:xfrm>
            <a:off x="0" y="0"/>
            <a:ext cx="12192000" cy="2120900"/>
          </a:xfrm>
          <a:custGeom>
            <a:avLst/>
            <a:gdLst/>
            <a:ahLst/>
            <a:cxnLst/>
            <a:rect l="l" t="t" r="r" b="b"/>
            <a:pathLst>
              <a:path w="11301259" h="2062480">
                <a:moveTo>
                  <a:pt x="0" y="0"/>
                </a:moveTo>
                <a:lnTo>
                  <a:pt x="11301259" y="0"/>
                </a:lnTo>
                <a:lnTo>
                  <a:pt x="11301259" y="2062480"/>
                </a:lnTo>
                <a:lnTo>
                  <a:pt x="0" y="2062480"/>
                </a:lnTo>
                <a:lnTo>
                  <a:pt x="0" y="0"/>
                </a:lnTo>
                <a:close/>
              </a:path>
            </a:pathLst>
          </a:custGeom>
          <a:blipFill>
            <a:blip r:embed="rId3">
              <a:alphaModFix amt="89000"/>
            </a:blip>
            <a:stretch>
              <a:fillRect l="-24009" t="-313001" r="-2448" b="-48657"/>
            </a:stretch>
          </a:blipFill>
        </p:spPr>
        <p:txBody>
          <a:bodyPr/>
          <a:lstStyle/>
          <a:p>
            <a:endParaRPr lang="en-GB"/>
          </a:p>
        </p:txBody>
      </p:sp>
      <p:pic>
        <p:nvPicPr>
          <p:cNvPr id="862" name="Google Shape;862;g2e9db85867b_0_22"/>
          <p:cNvPicPr preferRelativeResize="0"/>
          <p:nvPr/>
        </p:nvPicPr>
        <p:blipFill rotWithShape="1">
          <a:blip r:embed="rId4">
            <a:alphaModFix/>
          </a:blip>
          <a:srcRect/>
          <a:stretch/>
        </p:blipFill>
        <p:spPr>
          <a:xfrm>
            <a:off x="0" y="1"/>
            <a:ext cx="12192000" cy="2218424"/>
          </a:xfrm>
          <a:prstGeom prst="rect">
            <a:avLst/>
          </a:prstGeom>
          <a:noFill/>
          <a:ln>
            <a:noFill/>
          </a:ln>
        </p:spPr>
      </p:pic>
      <p:sp>
        <p:nvSpPr>
          <p:cNvPr id="863" name="Google Shape;863;g2e9db85867b_0_22"/>
          <p:cNvSpPr txBox="1">
            <a:spLocks noGrp="1"/>
          </p:cNvSpPr>
          <p:nvPr>
            <p:ph type="title"/>
          </p:nvPr>
        </p:nvSpPr>
        <p:spPr>
          <a:xfrm>
            <a:off x="974462" y="876587"/>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Innovation</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sp>
        <p:nvSpPr>
          <p:cNvPr id="5" name="Text Box 2">
            <a:extLst>
              <a:ext uri="{FF2B5EF4-FFF2-40B4-BE49-F238E27FC236}">
                <a16:creationId xmlns:a16="http://schemas.microsoft.com/office/drawing/2014/main" id="{9F0ED173-2F0E-457B-46A9-E90780AB1CD6}"/>
              </a:ext>
            </a:extLst>
          </p:cNvPr>
          <p:cNvSpPr txBox="1">
            <a:spLocks noChangeArrowheads="1"/>
          </p:cNvSpPr>
          <p:nvPr/>
        </p:nvSpPr>
        <p:spPr bwMode="auto">
          <a:xfrm>
            <a:off x="803487" y="4774110"/>
            <a:ext cx="10873057" cy="1200329"/>
          </a:xfrm>
          <a:prstGeom prst="rect">
            <a:avLst/>
          </a:prstGeom>
          <a:noFill/>
          <a:ln w="9525">
            <a:noFill/>
            <a:miter lim="800000"/>
            <a:headEnd/>
            <a:tailEnd/>
          </a:ln>
        </p:spPr>
        <p:txBody>
          <a:bodyPr rot="0" vert="horz" wrap="square" lIns="91440" tIns="45720" rIns="91440" bIns="45720" anchor="t" anchorCtr="0">
            <a:spAutoFit/>
          </a:bodyPr>
          <a:lstStyle/>
          <a:p>
            <a:pPr algn="ctr"/>
            <a:r>
              <a:rPr lang="en-GB" sz="2400" i="1" dirty="0">
                <a:solidFill>
                  <a:srgbClr val="00B0F0"/>
                </a:solidFill>
                <a:effectLst/>
                <a:latin typeface="Lato"/>
                <a:ea typeface="Lato"/>
                <a:cs typeface="Lato"/>
              </a:rPr>
              <a:t>Vision: </a:t>
            </a:r>
            <a:r>
              <a:rPr lang="en-GB" sz="2400" i="1" dirty="0">
                <a:solidFill>
                  <a:srgbClr val="00B0F0"/>
                </a:solidFill>
                <a:latin typeface="Lato"/>
                <a:ea typeface="Calibri"/>
                <a:cs typeface="Calibri"/>
              </a:rPr>
              <a:t> Rapid development of implementable </a:t>
            </a:r>
            <a:r>
              <a:rPr lang="en-GB" sz="2400" i="1" dirty="0">
                <a:solidFill>
                  <a:srgbClr val="00B0F0"/>
                </a:solidFill>
                <a:effectLst/>
                <a:latin typeface="Lato"/>
                <a:ea typeface="Calibri"/>
                <a:cs typeface="Calibri"/>
              </a:rPr>
              <a:t>game changing </a:t>
            </a:r>
            <a:r>
              <a:rPr lang="en-GB" sz="2400" i="1" dirty="0">
                <a:solidFill>
                  <a:srgbClr val="00B0F0"/>
                </a:solidFill>
                <a:latin typeface="Lato"/>
                <a:ea typeface="Calibri"/>
                <a:cs typeface="Calibri"/>
              </a:rPr>
              <a:t>innovations (GCI) driven by demand from the </a:t>
            </a:r>
            <a:r>
              <a:rPr lang="en-GB" sz="2400" i="1" dirty="0">
                <a:solidFill>
                  <a:srgbClr val="00B0F0"/>
                </a:solidFill>
                <a:effectLst/>
                <a:latin typeface="Lato"/>
                <a:ea typeface="Calibri"/>
                <a:cs typeface="Calibri"/>
              </a:rPr>
              <a:t>health and care</a:t>
            </a:r>
            <a:r>
              <a:rPr lang="en-GB" sz="2400" i="1" dirty="0">
                <a:solidFill>
                  <a:srgbClr val="00B0F0"/>
                </a:solidFill>
                <a:latin typeface="Lato"/>
                <a:ea typeface="Calibri"/>
                <a:cs typeface="Calibri"/>
              </a:rPr>
              <a:t> system, stimulating industry investment and delivering patient, public and economic benefits</a:t>
            </a:r>
            <a:r>
              <a:rPr lang="en-GB" sz="2400" i="1" dirty="0">
                <a:solidFill>
                  <a:srgbClr val="00B0F0"/>
                </a:solidFill>
                <a:effectLst/>
                <a:latin typeface="Lato"/>
                <a:ea typeface="Calibri"/>
                <a:cs typeface="Calibri"/>
              </a:rPr>
              <a:t>.</a:t>
            </a:r>
          </a:p>
        </p:txBody>
      </p:sp>
      <p:graphicFrame>
        <p:nvGraphicFramePr>
          <p:cNvPr id="7" name="TextBox 2">
            <a:extLst>
              <a:ext uri="{FF2B5EF4-FFF2-40B4-BE49-F238E27FC236}">
                <a16:creationId xmlns:a16="http://schemas.microsoft.com/office/drawing/2014/main" id="{8E33A1B9-D7DF-6300-8FEA-E5D605A1289C}"/>
              </a:ext>
            </a:extLst>
          </p:cNvPr>
          <p:cNvGraphicFramePr/>
          <p:nvPr>
            <p:extLst>
              <p:ext uri="{D42A27DB-BD31-4B8C-83A1-F6EECF244321}">
                <p14:modId xmlns:p14="http://schemas.microsoft.com/office/powerpoint/2010/main" val="235549985"/>
              </p:ext>
            </p:extLst>
          </p:nvPr>
        </p:nvGraphicFramePr>
        <p:xfrm>
          <a:off x="1118167" y="2353895"/>
          <a:ext cx="10372946" cy="2423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04214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2" name="Freeform 3">
            <a:extLst>
              <a:ext uri="{FF2B5EF4-FFF2-40B4-BE49-F238E27FC236}">
                <a16:creationId xmlns:a16="http://schemas.microsoft.com/office/drawing/2014/main" id="{DC0DEFEA-C0CF-1945-9BD9-BC25574A429E}"/>
              </a:ext>
            </a:extLst>
          </p:cNvPr>
          <p:cNvSpPr/>
          <p:nvPr/>
        </p:nvSpPr>
        <p:spPr>
          <a:xfrm>
            <a:off x="0" y="-63540"/>
            <a:ext cx="12192000" cy="2218425"/>
          </a:xfrm>
          <a:custGeom>
            <a:avLst/>
            <a:gdLst/>
            <a:ahLst/>
            <a:cxnLst/>
            <a:rect l="l" t="t" r="r" b="b"/>
            <a:pathLst>
              <a:path w="12352120" h="2861853">
                <a:moveTo>
                  <a:pt x="0" y="0"/>
                </a:moveTo>
                <a:lnTo>
                  <a:pt x="12352120" y="0"/>
                </a:lnTo>
                <a:lnTo>
                  <a:pt x="12352120" y="2861854"/>
                </a:lnTo>
                <a:lnTo>
                  <a:pt x="0" y="2861854"/>
                </a:lnTo>
                <a:lnTo>
                  <a:pt x="0" y="0"/>
                </a:lnTo>
                <a:close/>
              </a:path>
            </a:pathLst>
          </a:custGeom>
          <a:blipFill>
            <a:blip r:embed="rId3"/>
            <a:stretch>
              <a:fillRect t="-43780" b="-143780"/>
            </a:stretch>
          </a:blipFill>
        </p:spPr>
        <p:txBody>
          <a:bodyPr/>
          <a:lstStyle/>
          <a:p>
            <a:endParaRPr lang="en-GB"/>
          </a:p>
        </p:txBody>
      </p:sp>
      <p:pic>
        <p:nvPicPr>
          <p:cNvPr id="862" name="Google Shape;862;g2e9db85867b_0_22"/>
          <p:cNvPicPr preferRelativeResize="0"/>
          <p:nvPr/>
        </p:nvPicPr>
        <p:blipFill rotWithShape="1">
          <a:blip r:embed="rId4">
            <a:alphaModFix/>
          </a:blip>
          <a:srcRect/>
          <a:stretch/>
        </p:blipFill>
        <p:spPr>
          <a:xfrm>
            <a:off x="0" y="-63539"/>
            <a:ext cx="12192000" cy="2218424"/>
          </a:xfrm>
          <a:prstGeom prst="rect">
            <a:avLst/>
          </a:prstGeom>
          <a:noFill/>
          <a:ln>
            <a:noFill/>
          </a:ln>
        </p:spPr>
      </p:pic>
      <p:sp>
        <p:nvSpPr>
          <p:cNvPr id="863" name="Google Shape;863;g2e9db85867b_0_22"/>
          <p:cNvSpPr txBox="1">
            <a:spLocks noGrp="1"/>
          </p:cNvSpPr>
          <p:nvPr>
            <p:ph type="title"/>
          </p:nvPr>
        </p:nvSpPr>
        <p:spPr>
          <a:xfrm>
            <a:off x="974462" y="876587"/>
            <a:ext cx="11101200" cy="98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93E72"/>
              </a:buClr>
              <a:buSzPts val="3200"/>
              <a:buFont typeface="Arial"/>
              <a:buNone/>
            </a:pPr>
            <a:r>
              <a:rPr lang="en-GB" dirty="0">
                <a:solidFill>
                  <a:schemeClr val="lt1"/>
                </a:solidFill>
                <a:latin typeface="Lato"/>
                <a:ea typeface="Lato"/>
                <a:cs typeface="Lato"/>
                <a:sym typeface="Lato"/>
              </a:rPr>
              <a:t>System Challenges  </a:t>
            </a:r>
            <a:endParaRPr dirty="0">
              <a:solidFill>
                <a:schemeClr val="lt1"/>
              </a:solidFill>
              <a:latin typeface="Lato"/>
              <a:ea typeface="Lato"/>
              <a:cs typeface="Lato"/>
              <a:sym typeface="Lato"/>
            </a:endParaRPr>
          </a:p>
        </p:txBody>
      </p:sp>
      <p:cxnSp>
        <p:nvCxnSpPr>
          <p:cNvPr id="864" name="Google Shape;864;g2e9db85867b_0_22"/>
          <p:cNvCxnSpPr/>
          <p:nvPr/>
        </p:nvCxnSpPr>
        <p:spPr>
          <a:xfrm rot="10800000" flipH="1">
            <a:off x="855425" y="713363"/>
            <a:ext cx="2700" cy="791700"/>
          </a:xfrm>
          <a:prstGeom prst="straightConnector1">
            <a:avLst/>
          </a:prstGeom>
          <a:noFill/>
          <a:ln w="19050" cap="flat" cmpd="sng">
            <a:solidFill>
              <a:schemeClr val="accent2"/>
            </a:solidFill>
            <a:prstDash val="solid"/>
            <a:round/>
            <a:headEnd type="none" w="sm" len="sm"/>
            <a:tailEnd type="none" w="sm" len="sm"/>
          </a:ln>
        </p:spPr>
      </p:cxnSp>
      <p:sp>
        <p:nvSpPr>
          <p:cNvPr id="7" name="TextBox 6">
            <a:extLst>
              <a:ext uri="{FF2B5EF4-FFF2-40B4-BE49-F238E27FC236}">
                <a16:creationId xmlns:a16="http://schemas.microsoft.com/office/drawing/2014/main" id="{AE0B9C04-381A-8B21-3BC1-DF31F6B3E512}"/>
              </a:ext>
            </a:extLst>
          </p:cNvPr>
          <p:cNvSpPr txBox="1"/>
          <p:nvPr/>
        </p:nvSpPr>
        <p:spPr>
          <a:xfrm>
            <a:off x="491762" y="3095011"/>
            <a:ext cx="5192941" cy="2308324"/>
          </a:xfrm>
          <a:prstGeom prst="rect">
            <a:avLst/>
          </a:prstGeom>
          <a:noFill/>
        </p:spPr>
        <p:txBody>
          <a:bodyPr wrap="square" lIns="91440" tIns="45720" rIns="91440" bIns="45720" anchor="t">
            <a:spAutoFit/>
          </a:bodyPr>
          <a:lstStyle/>
          <a:p>
            <a:r>
              <a:rPr lang="en-GB" sz="2000" dirty="0">
                <a:latin typeface="Calibri"/>
                <a:ea typeface="Calibri"/>
                <a:cs typeface="Calibri"/>
              </a:rPr>
              <a:t>R&amp;D systems are not keeping pace with the rate of technological development. Innovations which could revolutionise the health and care system take too long to develop and are ‘handed on’ for adoption without evidence of how to implement and scale them, compounding slow adoption</a:t>
            </a:r>
            <a:r>
              <a:rPr lang="en-GB" sz="2400" dirty="0">
                <a:latin typeface="Calibri"/>
                <a:ea typeface="Calibri"/>
                <a:cs typeface="Calibri"/>
              </a:rPr>
              <a:t>.</a:t>
            </a:r>
            <a:endParaRPr lang="en-US" sz="2400" dirty="0"/>
          </a:p>
        </p:txBody>
      </p:sp>
      <p:graphicFrame>
        <p:nvGraphicFramePr>
          <p:cNvPr id="8" name="TextBox 4">
            <a:extLst>
              <a:ext uri="{FF2B5EF4-FFF2-40B4-BE49-F238E27FC236}">
                <a16:creationId xmlns:a16="http://schemas.microsoft.com/office/drawing/2014/main" id="{54F6F9B7-E407-DA38-F853-0242DD844510}"/>
              </a:ext>
            </a:extLst>
          </p:cNvPr>
          <p:cNvGraphicFramePr/>
          <p:nvPr>
            <p:extLst>
              <p:ext uri="{D42A27DB-BD31-4B8C-83A1-F6EECF244321}">
                <p14:modId xmlns:p14="http://schemas.microsoft.com/office/powerpoint/2010/main" val="3584764977"/>
              </p:ext>
            </p:extLst>
          </p:nvPr>
        </p:nvGraphicFramePr>
        <p:xfrm>
          <a:off x="2743200" y="2832470"/>
          <a:ext cx="12496800" cy="31700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93899298"/>
      </p:ext>
    </p:extLst>
  </p:cSld>
  <p:clrMapOvr>
    <a:masterClrMapping/>
  </p:clrMapOvr>
</p:sld>
</file>

<file path=ppt/theme/theme1.xml><?xml version="1.0" encoding="utf-8"?>
<a:theme xmlns:a="http://schemas.openxmlformats.org/drawingml/2006/main" name="Office Theme">
  <a:themeElements>
    <a:clrScheme name="DHSC">
      <a:dk1>
        <a:srgbClr val="000000"/>
      </a:dk1>
      <a:lt1>
        <a:srgbClr val="FFFFFF"/>
      </a:lt1>
      <a:dk2>
        <a:srgbClr val="616265"/>
      </a:dk2>
      <a:lt2>
        <a:srgbClr val="E0E0E1"/>
      </a:lt2>
      <a:accent1>
        <a:srgbClr val="01A188"/>
      </a:accent1>
      <a:accent2>
        <a:srgbClr val="0063BE"/>
      </a:accent2>
      <a:accent3>
        <a:srgbClr val="E57200"/>
      </a:accent3>
      <a:accent4>
        <a:srgbClr val="512698"/>
      </a:accent4>
      <a:accent5>
        <a:srgbClr val="34B6E4"/>
      </a:accent5>
      <a:accent6>
        <a:srgbClr val="CC092F"/>
      </a:accent6>
      <a:hlink>
        <a:srgbClr val="0063BE"/>
      </a:hlink>
      <a:folHlink>
        <a:srgbClr val="51269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90c77d1-93ed-4f71-8f4c-7998a9530f63">
      <Terms xmlns="http://schemas.microsoft.com/office/infopath/2007/PartnerControls"/>
    </lcf76f155ced4ddcb4097134ff3c332f>
    <TaxCatchAll xmlns="e126fe4f-ea1a-43f6-ac45-2d71a1d6365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40962CCB8CA64AB4DAF2C8B7389621" ma:contentTypeVersion="13" ma:contentTypeDescription="Create a new document." ma:contentTypeScope="" ma:versionID="50ab9a366842309f336ed61c5be2973d">
  <xsd:schema xmlns:xsd="http://www.w3.org/2001/XMLSchema" xmlns:xs="http://www.w3.org/2001/XMLSchema" xmlns:p="http://schemas.microsoft.com/office/2006/metadata/properties" xmlns:ns2="f90c77d1-93ed-4f71-8f4c-7998a9530f63" xmlns:ns3="e126fe4f-ea1a-43f6-ac45-2d71a1d6365f" targetNamespace="http://schemas.microsoft.com/office/2006/metadata/properties" ma:root="true" ma:fieldsID="2d131221133a372bb21dcfd9d63ff8a2" ns2:_="" ns3:_="">
    <xsd:import namespace="f90c77d1-93ed-4f71-8f4c-7998a9530f63"/>
    <xsd:import namespace="e126fe4f-ea1a-43f6-ac45-2d71a1d636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c77d1-93ed-4f71-8f4c-7998a9530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26fe4f-ea1a-43f6-ac45-2d71a1d6365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f469578-d4c4-43e6-9f3e-6d981ab352b3}" ma:internalName="TaxCatchAll" ma:showField="CatchAllData" ma:web="e126fe4f-ea1a-43f6-ac45-2d71a1d636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8A2C8F-E88B-4DB3-892B-C53C62C2B4B3}">
  <ds:schemaRefs>
    <ds:schemaRef ds:uri="http://schemas.microsoft.com/office/2006/metadata/properties"/>
    <ds:schemaRef ds:uri="http://schemas.microsoft.com/office/infopath/2007/PartnerControls"/>
    <ds:schemaRef ds:uri="180bc68f-b69a-4094-8a0c-50f0a963d0f8"/>
  </ds:schemaRefs>
</ds:datastoreItem>
</file>

<file path=customXml/itemProps2.xml><?xml version="1.0" encoding="utf-8"?>
<ds:datastoreItem xmlns:ds="http://schemas.openxmlformats.org/officeDocument/2006/customXml" ds:itemID="{5A38A334-5E2C-4B71-A6DD-835F4DDB21E8}">
  <ds:schemaRefs>
    <ds:schemaRef ds:uri="http://schemas.microsoft.com/sharepoint/v3/contenttype/forms"/>
  </ds:schemaRefs>
</ds:datastoreItem>
</file>

<file path=customXml/itemProps3.xml><?xml version="1.0" encoding="utf-8"?>
<ds:datastoreItem xmlns:ds="http://schemas.openxmlformats.org/officeDocument/2006/customXml" ds:itemID="{7171FDF1-DCD0-4057-9C84-51B2268036C4}"/>
</file>

<file path=docProps/app.xml><?xml version="1.0" encoding="utf-8"?>
<Properties xmlns="http://schemas.openxmlformats.org/officeDocument/2006/extended-properties" xmlns:vt="http://schemas.openxmlformats.org/officeDocument/2006/docPropsVTypes">
  <TotalTime>25359</TotalTime>
  <Words>2328</Words>
  <Application>Microsoft Office PowerPoint</Application>
  <PresentationFormat>Widescreen</PresentationFormat>
  <Paragraphs>179</Paragraphs>
  <Slides>21</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Aptos</vt:lpstr>
      <vt:lpstr>Aptos Black</vt:lpstr>
      <vt:lpstr>LTUnivers</vt:lpstr>
      <vt:lpstr>Lato</vt:lpstr>
      <vt:lpstr>Arial,Sans-Serif</vt:lpstr>
      <vt:lpstr>Courier New</vt:lpstr>
      <vt:lpstr>Effra Medium</vt:lpstr>
      <vt:lpstr>Noto Sans Symbols</vt:lpstr>
      <vt:lpstr>GDS Transport</vt:lpstr>
      <vt:lpstr>Arial</vt:lpstr>
      <vt:lpstr>Calibri</vt:lpstr>
      <vt:lpstr>Office Theme</vt:lpstr>
      <vt:lpstr>PowerPoint Presentation</vt:lpstr>
      <vt:lpstr>A time of Change and Opportunity</vt:lpstr>
      <vt:lpstr>Growth Mission</vt:lpstr>
      <vt:lpstr>10 Year Health Plan</vt:lpstr>
      <vt:lpstr>Build an NHS fit for the future</vt:lpstr>
      <vt:lpstr>Wearables in Health and Care</vt:lpstr>
      <vt:lpstr>Areas of potential impact  for wearables</vt:lpstr>
      <vt:lpstr>Innovation</vt:lpstr>
      <vt:lpstr>System Challenges  </vt:lpstr>
      <vt:lpstr>Project pitfalls </vt:lpstr>
      <vt:lpstr>Wearables research challenges</vt:lpstr>
      <vt:lpstr>New NIHR Research Innovation strategy</vt:lpstr>
      <vt:lpstr>New NIHR Research Innovation strategy</vt:lpstr>
      <vt:lpstr>NIHR Programmes and Research Infrastructure</vt:lpstr>
      <vt:lpstr>Thank you</vt:lpstr>
      <vt:lpstr>PowerPoint Presentation</vt:lpstr>
      <vt:lpstr>PowerPoint Presentation</vt:lpstr>
      <vt:lpstr>NIHR’s 4Is </vt:lpstr>
      <vt:lpstr>NIHR Programmes and Research Infrastructure</vt:lpstr>
      <vt:lpstr>Inclusion NIHR research identifies areas of under-representation, builds research capacity, and collaborates with the public to address health and care inequalities  </vt:lpstr>
      <vt:lpstr>NIHR Research Inclusion Strategy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an efficient and innovative clinical research system across the NHS</dc:title>
  <dc:creator>Helen Jaques</dc:creator>
  <cp:lastModifiedBy>De Silva, Mary</cp:lastModifiedBy>
  <cp:revision>351</cp:revision>
  <dcterms:modified xsi:type="dcterms:W3CDTF">2025-02-06T08:17:04Z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0x0101002240962CCB8CA64AB4DAF2C8B7389621</vt:lpwstr>
  </property>
  <property fmtid="{D5CDD505-2E9C-101B-9397-08002B2CF9AE}" pid="3" name="MediaServiceImageTags">
    <vt:lpwstr/>
  </property>
  <property fmtid="{D5CDD505-2E9C-101B-9397-08002B2CF9AE}" pid="4" name="TaxCatchAll">
    <vt:lpwstr/>
  </property>
</Properties>
</file>